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0"/>
  </p:notesMasterIdLst>
  <p:handoutMasterIdLst>
    <p:handoutMasterId r:id="rId31"/>
  </p:handoutMasterIdLst>
  <p:sldIdLst>
    <p:sldId id="256" r:id="rId2"/>
    <p:sldId id="436" r:id="rId3"/>
    <p:sldId id="412" r:id="rId4"/>
    <p:sldId id="324" r:id="rId5"/>
    <p:sldId id="325" r:id="rId6"/>
    <p:sldId id="326" r:id="rId7"/>
    <p:sldId id="327" r:id="rId8"/>
    <p:sldId id="328" r:id="rId9"/>
    <p:sldId id="329" r:id="rId10"/>
    <p:sldId id="371" r:id="rId11"/>
    <p:sldId id="330" r:id="rId12"/>
    <p:sldId id="372" r:id="rId13"/>
    <p:sldId id="378" r:id="rId14"/>
    <p:sldId id="379" r:id="rId15"/>
    <p:sldId id="380" r:id="rId16"/>
    <p:sldId id="381" r:id="rId17"/>
    <p:sldId id="383" r:id="rId18"/>
    <p:sldId id="385" r:id="rId19"/>
    <p:sldId id="386" r:id="rId20"/>
    <p:sldId id="389" r:id="rId21"/>
    <p:sldId id="394" r:id="rId22"/>
    <p:sldId id="397" r:id="rId23"/>
    <p:sldId id="400" r:id="rId24"/>
    <p:sldId id="401" r:id="rId25"/>
    <p:sldId id="404" r:id="rId26"/>
    <p:sldId id="398" r:id="rId27"/>
    <p:sldId id="410" r:id="rId28"/>
    <p:sldId id="411" r:id="rId29"/>
  </p:sldIdLst>
  <p:sldSz cx="12192000" cy="6858000"/>
  <p:notesSz cx="6858000" cy="9144000"/>
  <p:embeddedFontLst>
    <p:embeddedFont>
      <p:font typeface="方正超粗黑简体" panose="03000509000000000000" pitchFamily="65" charset="-122"/>
      <p:regular r:id="rId32"/>
    </p:embeddedFont>
    <p:embeddedFont>
      <p:font typeface="方正粗宋简体" panose="03000509000000000000" pitchFamily="65" charset="-122"/>
      <p:regular r:id="rId33"/>
    </p:embeddedFont>
    <p:embeddedFont>
      <p:font typeface="幼圆" panose="02010509060101010101" pitchFamily="49" charset="-122"/>
      <p:regular r:id="rId34"/>
    </p:embeddedFont>
    <p:embeddedFont>
      <p:font typeface="Arial Black" panose="020B0A04020102020204" pitchFamily="34" charset="0"/>
      <p:bold r:id="rId35"/>
    </p:embeddedFont>
    <p:embeddedFont>
      <p:font typeface="Arial Narrow" panose="020B0606020202030204" pitchFamily="34" charset="0"/>
      <p:regular r:id="rId36"/>
      <p:bold r:id="rId37"/>
      <p:italic r:id="rId38"/>
      <p:boldItalic r:id="rId39"/>
    </p:embeddedFont>
    <p:embeddedFont>
      <p:font typeface="Calibri Light" panose="020F0302020204030204" pitchFamily="34" charset="0"/>
      <p:regular r:id="rId40"/>
      <p:italic r:id="rId41"/>
    </p:embeddedFont>
    <p:embeddedFont>
      <p:font typeface="微软雅黑" panose="020B0503020204020204" pitchFamily="34" charset="-122"/>
      <p:regular r:id="rId42"/>
      <p:bold r:id="rId43"/>
    </p:embeddedFont>
    <p:embeddedFont>
      <p:font typeface="楷体" panose="02010609060101010101" pitchFamily="49" charset="-122"/>
      <p:regular r:id="rId44"/>
    </p:embeddedFont>
    <p:embeddedFont>
      <p:font typeface="Calibri" panose="020F0502020204030204" pitchFamily="34" charset="0"/>
      <p:regular r:id="rId45"/>
      <p:bold r:id="rId46"/>
      <p:italic r:id="rId47"/>
      <p:boldItalic r:id="rId48"/>
    </p:embeddedFont>
    <p:embeddedFont>
      <p:font typeface="方正大黑简体" panose="03000509000000000000" pitchFamily="65" charset="-122"/>
      <p:regular r:id="rId49"/>
    </p:embeddedFont>
    <p:embeddedFont>
      <p:font typeface="方正兰亭大黑简体" panose="02000000000000000000" pitchFamily="2" charset="-122"/>
      <p:regular r:id="rId50"/>
    </p:embeddedFont>
    <p:embeddedFont>
      <p:font typeface="微软雅黑 Light" panose="020B0502040204020203" pitchFamily="34" charset="-122"/>
      <p:regular r:id="rId5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0066"/>
    <a:srgbClr val="CCECFF"/>
    <a:srgbClr val="CCFFFF"/>
    <a:srgbClr val="66FFFF"/>
    <a:srgbClr val="CCCCFF"/>
    <a:srgbClr val="CC99FF"/>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2" d="100"/>
          <a:sy n="112" d="100"/>
        </p:scale>
        <p:origin x="37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4" Type="http://schemas.openxmlformats.org/officeDocument/2006/relationships/font" Target="fonts/font13.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2025/3/26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25118829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DD08A0-DF09-4E9C-B249-C36228F80A6E}" type="datetimeFigureOut">
              <a:rPr lang="zh-CN" altLang="en-US" smtClean="0"/>
              <a:t>2025/3/26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128AA1-FFDB-4F5C-8B27-4940D0DA85CF}" type="slidenum">
              <a:rPr lang="zh-CN" altLang="en-US" smtClean="0"/>
              <a:t>‹#›</a:t>
            </a:fld>
            <a:endParaRPr lang="zh-CN" altLang="en-US"/>
          </a:p>
        </p:txBody>
      </p:sp>
    </p:spTree>
    <p:extLst>
      <p:ext uri="{BB962C8B-B14F-4D97-AF65-F5344CB8AC3E}">
        <p14:creationId xmlns:p14="http://schemas.microsoft.com/office/powerpoint/2010/main" val="1430402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609C9F-BB7A-4F16-9399-0383BE01234F}" type="slidenum">
              <a:rPr lang="zh-CN" altLang="en-US" smtClean="0">
                <a:solidFill>
                  <a:prstClr val="black"/>
                </a:solidFill>
              </a:rPr>
              <a:t>22</a:t>
            </a:fld>
            <a:endParaRPr lang="zh-CN" altLang="en-US">
              <a:solidFill>
                <a:prstClr val="black"/>
              </a:solidFill>
            </a:endParaRPr>
          </a:p>
        </p:txBody>
      </p:sp>
    </p:spTree>
    <p:extLst>
      <p:ext uri="{BB962C8B-B14F-4D97-AF65-F5344CB8AC3E}">
        <p14:creationId xmlns:p14="http://schemas.microsoft.com/office/powerpoint/2010/main" val="2275690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609C9F-BB7A-4F16-9399-0383BE01234F}" type="slidenum">
              <a:rPr lang="zh-CN" altLang="en-US" smtClean="0">
                <a:solidFill>
                  <a:prstClr val="black"/>
                </a:solidFill>
              </a:rPr>
              <a:t>23</a:t>
            </a:fld>
            <a:endParaRPr lang="zh-CN" altLang="en-US">
              <a:solidFill>
                <a:prstClr val="black"/>
              </a:solidFill>
            </a:endParaRPr>
          </a:p>
        </p:txBody>
      </p:sp>
    </p:spTree>
    <p:extLst>
      <p:ext uri="{BB962C8B-B14F-4D97-AF65-F5344CB8AC3E}">
        <p14:creationId xmlns:p14="http://schemas.microsoft.com/office/powerpoint/2010/main" val="2572525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609C9F-BB7A-4F16-9399-0383BE01234F}" type="slidenum">
              <a:rPr lang="zh-CN" altLang="en-US" smtClean="0">
                <a:solidFill>
                  <a:prstClr val="black"/>
                </a:solidFill>
              </a:rPr>
              <a:t>24</a:t>
            </a:fld>
            <a:endParaRPr lang="zh-CN" altLang="en-US">
              <a:solidFill>
                <a:prstClr val="black"/>
              </a:solidFill>
            </a:endParaRPr>
          </a:p>
        </p:txBody>
      </p:sp>
    </p:spTree>
    <p:extLst>
      <p:ext uri="{BB962C8B-B14F-4D97-AF65-F5344CB8AC3E}">
        <p14:creationId xmlns:p14="http://schemas.microsoft.com/office/powerpoint/2010/main" val="482130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609C9F-BB7A-4F16-9399-0383BE01234F}" type="slidenum">
              <a:rPr lang="zh-CN" altLang="en-US" smtClean="0">
                <a:solidFill>
                  <a:prstClr val="black"/>
                </a:solidFill>
              </a:rPr>
              <a:t>25</a:t>
            </a:fld>
            <a:endParaRPr lang="zh-CN" altLang="en-US">
              <a:solidFill>
                <a:prstClr val="black"/>
              </a:solidFill>
            </a:endParaRPr>
          </a:p>
        </p:txBody>
      </p:sp>
    </p:spTree>
    <p:extLst>
      <p:ext uri="{BB962C8B-B14F-4D97-AF65-F5344CB8AC3E}">
        <p14:creationId xmlns:p14="http://schemas.microsoft.com/office/powerpoint/2010/main" val="42898666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609C9F-BB7A-4F16-9399-0383BE01234F}" type="slidenum">
              <a:rPr lang="zh-CN" altLang="en-US" smtClean="0">
                <a:solidFill>
                  <a:prstClr val="black"/>
                </a:solidFill>
              </a:rPr>
              <a:t>26</a:t>
            </a:fld>
            <a:endParaRPr lang="zh-CN" altLang="en-US">
              <a:solidFill>
                <a:prstClr val="black"/>
              </a:solidFill>
            </a:endParaRPr>
          </a:p>
        </p:txBody>
      </p:sp>
    </p:spTree>
    <p:extLst>
      <p:ext uri="{BB962C8B-B14F-4D97-AF65-F5344CB8AC3E}">
        <p14:creationId xmlns:p14="http://schemas.microsoft.com/office/powerpoint/2010/main" val="4120091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9D7C20-7574-484F-A6CD-E0B838F54120}" type="datetimeFigureOut">
              <a:rPr lang="zh-CN" altLang="en-US" smtClean="0"/>
              <a:t>2025/3/26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BA7E72-0DDA-4E6C-9AFC-B451CC2994AD}"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9D7C20-7574-484F-A6CD-E0B838F54120}" type="datetimeFigureOut">
              <a:rPr lang="zh-CN" altLang="en-US" smtClean="0"/>
              <a:t>2025/3/26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BA7E72-0DDA-4E6C-9AFC-B451CC2994AD}"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9D7C20-7574-484F-A6CD-E0B838F54120}" type="datetimeFigureOut">
              <a:rPr lang="zh-CN" altLang="en-US" smtClean="0"/>
              <a:t>2025/3/26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BA7E72-0DDA-4E6C-9AFC-B451CC2994AD}"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SV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9D7C20-7574-484F-A6CD-E0B838F54120}" type="datetimeFigureOut">
              <a:rPr lang="zh-CN" altLang="en-US" smtClean="0"/>
              <a:t>2025/3/26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BA7E72-0DDA-4E6C-9AFC-B451CC2994AD}"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29D7C20-7574-484F-A6CD-E0B838F54120}" type="datetimeFigureOut">
              <a:rPr lang="zh-CN" altLang="en-US" smtClean="0"/>
              <a:t>2025/3/26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BA7E72-0DDA-4E6C-9AFC-B451CC2994AD}"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9D7C20-7574-484F-A6CD-E0B838F54120}" type="datetimeFigureOut">
              <a:rPr lang="zh-CN" altLang="en-US" smtClean="0"/>
              <a:t>2025/3/26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ABA7E72-0DDA-4E6C-9AFC-B451CC2994AD}"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9D7C20-7574-484F-A6CD-E0B838F54120}" type="datetimeFigureOut">
              <a:rPr lang="zh-CN" altLang="en-US" smtClean="0"/>
              <a:t>2025/3/26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ABA7E72-0DDA-4E6C-9AFC-B451CC2994AD}"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9D7C20-7574-484F-A6CD-E0B838F54120}" type="datetimeFigureOut">
              <a:rPr lang="zh-CN" altLang="en-US" smtClean="0"/>
              <a:t>2025/3/26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ABA7E72-0DDA-4E6C-9AFC-B451CC2994AD}"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9D7C20-7574-484F-A6CD-E0B838F54120}" type="datetimeFigureOut">
              <a:rPr lang="zh-CN" altLang="en-US" smtClean="0"/>
              <a:t>2025/3/26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ABA7E72-0DDA-4E6C-9AFC-B451CC2994AD}"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9D7C20-7574-484F-A6CD-E0B838F54120}" type="datetimeFigureOut">
              <a:rPr lang="zh-CN" altLang="en-US" smtClean="0"/>
              <a:t>2025/3/26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ABA7E72-0DDA-4E6C-9AFC-B451CC2994AD}"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9D7C20-7574-484F-A6CD-E0B838F54120}" type="datetimeFigureOut">
              <a:rPr lang="zh-CN" altLang="en-US" smtClean="0"/>
              <a:t>2025/3/26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ABA7E72-0DDA-4E6C-9AFC-B451CC2994AD}"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9D7C20-7574-484F-A6CD-E0B838F54120}" type="datetimeFigureOut">
              <a:rPr lang="zh-CN" altLang="en-US" smtClean="0"/>
              <a:t>2025/3/26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BA7E72-0DDA-4E6C-9AFC-B451CC2994A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holomind.com.cn/"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1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slide" Target="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jpe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7.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2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slide" Target="slide14.xml"/></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8.jpeg"/></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0.jpeg"/></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slide" Target="slide14.xml"/><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slide" Target="slide14.xml"/><Relationship Id="rId5" Type="http://schemas.openxmlformats.org/officeDocument/2006/relationships/image" Target="../media/image70.png"/><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 Id="rId5" Type="http://schemas.openxmlformats.org/officeDocument/2006/relationships/image" Target="../media/image8.jpe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2.xml"/><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4.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002574" y="2082799"/>
            <a:ext cx="8186857" cy="830997"/>
          </a:xfrm>
          <a:prstGeom prst="rect">
            <a:avLst/>
          </a:prstGeom>
          <a:noFill/>
        </p:spPr>
        <p:txBody>
          <a:bodyPr wrap="none" rtlCol="0">
            <a:spAutoFit/>
          </a:bodyPr>
          <a:lstStyle/>
          <a:p>
            <a:pPr algn="ctr"/>
            <a:r>
              <a:rPr lang="zh-CN" altLang="en-US" sz="4800" dirty="0">
                <a:effectLst>
                  <a:outerShdw blurRad="38100" dist="38100" dir="2700000" algn="tl">
                    <a:srgbClr val="000000">
                      <a:alpha val="43137"/>
                    </a:srgbClr>
                  </a:outerShdw>
                </a:effectLst>
                <a:latin typeface="方正兰亭大黑简体" panose="02000000000000000000" charset="-122"/>
                <a:ea typeface="方正兰亭大黑简体" panose="02000000000000000000" charset="-122"/>
                <a:cs typeface="方正兰亭大黑简体" panose="02000000000000000000" charset="-122"/>
              </a:rPr>
              <a:t>油气大模型部署应用策略</a:t>
            </a:r>
            <a:r>
              <a:rPr lang="zh-CN" altLang="en-US" sz="4800" dirty="0" smtClean="0">
                <a:effectLst>
                  <a:outerShdw blurRad="38100" dist="38100" dir="2700000" algn="tl">
                    <a:srgbClr val="000000">
                      <a:alpha val="43137"/>
                    </a:srgbClr>
                  </a:outerShdw>
                </a:effectLst>
                <a:latin typeface="方正兰亭大黑简体" panose="02000000000000000000" charset="-122"/>
                <a:ea typeface="方正兰亭大黑简体" panose="02000000000000000000" charset="-122"/>
                <a:cs typeface="方正兰亭大黑简体" panose="02000000000000000000" charset="-122"/>
              </a:rPr>
              <a:t>讨论</a:t>
            </a:r>
            <a:endParaRPr lang="zh-CN" altLang="en-US" sz="4800" dirty="0">
              <a:effectLst>
                <a:outerShdw blurRad="38100" dist="38100" dir="2700000" algn="tl">
                  <a:srgbClr val="000000">
                    <a:alpha val="43137"/>
                  </a:srgbClr>
                </a:outerShdw>
              </a:effectLst>
              <a:latin typeface="方正兰亭大黑简体" panose="02000000000000000000" charset="-122"/>
              <a:ea typeface="方正兰亭大黑简体" panose="02000000000000000000" charset="-122"/>
              <a:cs typeface="方正兰亭大黑简体" panose="02000000000000000000" charset="-122"/>
            </a:endParaRPr>
          </a:p>
        </p:txBody>
      </p:sp>
      <p:pic>
        <p:nvPicPr>
          <p:cNvPr id="5" name="图片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934171" y="189556"/>
            <a:ext cx="926204" cy="342371"/>
          </a:xfrm>
          <a:prstGeom prst="rect">
            <a:avLst/>
          </a:prstGeom>
        </p:spPr>
      </p:pic>
      <p:grpSp>
        <p:nvGrpSpPr>
          <p:cNvPr id="9" name="组合 8"/>
          <p:cNvGrpSpPr/>
          <p:nvPr/>
        </p:nvGrpSpPr>
        <p:grpSpPr>
          <a:xfrm>
            <a:off x="9298606" y="3429000"/>
            <a:ext cx="2846352" cy="3412298"/>
            <a:chOff x="9298606" y="3429000"/>
            <a:chExt cx="2846352" cy="3412298"/>
          </a:xfrm>
        </p:grpSpPr>
        <p:sp>
          <p:nvSpPr>
            <p:cNvPr id="10" name="文本框 9"/>
            <p:cNvSpPr txBox="1"/>
            <p:nvPr/>
          </p:nvSpPr>
          <p:spPr>
            <a:xfrm>
              <a:off x="9298606" y="6471966"/>
              <a:ext cx="2846352" cy="369332"/>
            </a:xfrm>
            <a:prstGeom prst="rect">
              <a:avLst/>
            </a:prstGeom>
            <a:noFill/>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hlinkClick r:id="rId3"/>
                </a:rPr>
                <a:t>www.holomind.com.cn</a:t>
              </a:r>
              <a:endParaRPr lang="zh-CN" altLang="en-US" b="1" dirty="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353166" y="3429000"/>
              <a:ext cx="2737233" cy="3093073"/>
            </a:xfrm>
            <a:prstGeom prst="rect">
              <a:avLst/>
            </a:prstGeom>
          </p:spPr>
        </p:pic>
      </p:grpSp>
      <p:sp>
        <p:nvSpPr>
          <p:cNvPr id="12" name="文本框 11"/>
          <p:cNvSpPr txBox="1"/>
          <p:nvPr/>
        </p:nvSpPr>
        <p:spPr>
          <a:xfrm>
            <a:off x="4728478" y="5071533"/>
            <a:ext cx="2735044" cy="646331"/>
          </a:xfrm>
          <a:prstGeom prst="rect">
            <a:avLst/>
          </a:prstGeom>
          <a:noFill/>
        </p:spPr>
        <p:txBody>
          <a:bodyPr wrap="none" rtlCol="0">
            <a:spAutoFit/>
          </a:bodyPr>
          <a:lstStyle/>
          <a:p>
            <a:pPr algn="ctr"/>
            <a:r>
              <a:rPr lang="zh-CN" altLang="en-US" dirty="0" smtClean="0">
                <a:latin typeface="微软雅黑 Light" panose="020B0502040204020203" pitchFamily="34" charset="-122"/>
                <a:ea typeface="微软雅黑 Light" panose="020B0502040204020203" pitchFamily="34" charset="-122"/>
              </a:rPr>
              <a:t>王  权</a:t>
            </a:r>
            <a:endParaRPr lang="en-US" altLang="zh-CN" dirty="0" smtClean="0">
              <a:latin typeface="微软雅黑 Light" panose="020B0502040204020203" pitchFamily="34" charset="-122"/>
              <a:ea typeface="微软雅黑 Light" panose="020B0502040204020203" pitchFamily="34" charset="-122"/>
            </a:endParaRPr>
          </a:p>
          <a:p>
            <a:pPr algn="ctr"/>
            <a:r>
              <a:rPr lang="en-US" altLang="zh-CN" dirty="0" smtClean="0">
                <a:latin typeface="微软雅黑 Light" panose="020B0502040204020203" pitchFamily="34" charset="-122"/>
                <a:ea typeface="微软雅黑 Light" panose="020B0502040204020203" pitchFamily="34" charset="-122"/>
              </a:rPr>
              <a:t>2025.3.8 @ </a:t>
            </a:r>
            <a:r>
              <a:rPr lang="zh-CN" altLang="en-US" dirty="0" smtClean="0">
                <a:latin typeface="微软雅黑 Light" panose="020B0502040204020203" pitchFamily="34" charset="-122"/>
                <a:ea typeface="微软雅黑 Light" panose="020B0502040204020203" pitchFamily="34" charset="-122"/>
              </a:rPr>
              <a:t>石油圈</a:t>
            </a:r>
            <a:r>
              <a:rPr lang="en-US" altLang="zh-CN" dirty="0" smtClean="0">
                <a:latin typeface="微软雅黑 Light" panose="020B0502040204020203" pitchFamily="34" charset="-122"/>
                <a:ea typeface="微软雅黑 Light" panose="020B0502040204020203" pitchFamily="34" charset="-122"/>
              </a:rPr>
              <a:t>(</a:t>
            </a:r>
            <a:r>
              <a:rPr lang="zh-CN" altLang="en-US" dirty="0" smtClean="0">
                <a:latin typeface="微软雅黑 Light" panose="020B0502040204020203" pitchFamily="34" charset="-122"/>
                <a:ea typeface="微软雅黑 Light" panose="020B0502040204020203" pitchFamily="34" charset="-122"/>
              </a:rPr>
              <a:t>线上</a:t>
            </a:r>
            <a:r>
              <a:rPr lang="en-US" altLang="zh-CN" dirty="0" smtClean="0">
                <a:latin typeface="微软雅黑 Light" panose="020B0502040204020203" pitchFamily="34" charset="-122"/>
                <a:ea typeface="微软雅黑 Light" panose="020B0502040204020203" pitchFamily="34" charset="-122"/>
              </a:rPr>
              <a:t>)</a:t>
            </a:r>
            <a:endParaRPr lang="zh-CN" altLang="en-US" dirty="0">
              <a:latin typeface="微软雅黑 Light" panose="020B0502040204020203" pitchFamily="34" charset="-122"/>
              <a:ea typeface="微软雅黑 Light" panose="020B0502040204020203" pitchFamily="34" charset="-122"/>
            </a:endParaRPr>
          </a:p>
        </p:txBody>
      </p:sp>
      <p:pic>
        <p:nvPicPr>
          <p:cNvPr id="16" name="图片 1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75734" y="213146"/>
            <a:ext cx="478939" cy="339340"/>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screen"/>
          <a:stretch>
            <a:fillRect/>
          </a:stretch>
        </p:blipFill>
        <p:spPr>
          <a:xfrm>
            <a:off x="8198612" y="2675282"/>
            <a:ext cx="2310904" cy="2005865"/>
          </a:xfrm>
          <a:prstGeom prst="rect">
            <a:avLst/>
          </a:prstGeom>
        </p:spPr>
      </p:pic>
      <p:pic>
        <p:nvPicPr>
          <p:cNvPr id="10" name="Picture 2" descr="https://timgsa.baidu.com/timg?image&amp;quality=80&amp;size=b9999_10000&amp;sec=1523936238512&amp;di=68c010d25416837ee3567bc07e750416&amp;imgtype=0&amp;src=http%3A%2F%2Fimgsrc.baidu.com%2Fimage%2Fc0%253Dshijue1%252C0%252C0%252C294%252C40%2Fsign%3D14d88e193ffae6cd18b9a32267da6551%2F7a899e510fb30f24c154832dc295d143ac4b03d5.jpg"/>
          <p:cNvPicPr>
            <a:picLocks noChangeAspect="1" noChangeArrowheads="1"/>
          </p:cNvPicPr>
          <p:nvPr/>
        </p:nvPicPr>
        <p:blipFill rotWithShape="1">
          <a:blip r:embed="rId3" cstate="screen"/>
          <a:srcRect/>
          <a:stretch>
            <a:fillRect/>
          </a:stretch>
        </p:blipFill>
        <p:spPr bwMode="auto">
          <a:xfrm>
            <a:off x="6557588" y="2641560"/>
            <a:ext cx="1728192" cy="157488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10704512" y="0"/>
            <a:ext cx="1487488" cy="68580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42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3" name="文本框 2"/>
          <p:cNvSpPr txBox="1"/>
          <p:nvPr/>
        </p:nvSpPr>
        <p:spPr>
          <a:xfrm>
            <a:off x="815413" y="452670"/>
            <a:ext cx="9793088" cy="3088089"/>
          </a:xfrm>
          <a:prstGeom prst="rect">
            <a:avLst/>
          </a:prstGeom>
          <a:noFill/>
        </p:spPr>
        <p:txBody>
          <a:bodyPr wrap="square" rtlCol="0">
            <a:spAutoFit/>
          </a:bodyPr>
          <a:lstStyle/>
          <a:p>
            <a:r>
              <a:rPr lang="zh-CN" altLang="en-US" sz="4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 </a:t>
            </a:r>
            <a:r>
              <a:rPr lang="en-US" altLang="zh-CN" sz="4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4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结构信息 </a:t>
            </a:r>
            <a:r>
              <a:rPr lang="en-US" altLang="zh-CN" sz="4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3200" dirty="0">
                <a:solidFill>
                  <a:schemeClr val="tx1">
                    <a:lumMod val="50000"/>
                    <a:lumOff val="50000"/>
                  </a:schemeClr>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细节信息</a:t>
            </a:r>
            <a:r>
              <a:rPr lang="zh-CN" altLang="en-US" sz="4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en-US" altLang="zh-CN" sz="4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4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大信息 </a:t>
            </a:r>
            <a:endParaRPr lang="en-US" altLang="zh-CN" sz="4800" dirty="0">
              <a:solidFill>
                <a:schemeClr val="tx1">
                  <a:lumMod val="50000"/>
                  <a:lumOff val="50000"/>
                </a:schemeClr>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endParaRPr lang="en-US" altLang="zh-CN" sz="2400" dirty="0">
              <a:latin typeface="方正粗宋简体" panose="03000509000000000000" pitchFamily="65" charset="-122"/>
              <a:ea typeface="方正粗宋简体" panose="03000509000000000000" pitchFamily="65" charset="-122"/>
              <a:cs typeface="Arial Black" panose="020B0A04020102020204" pitchFamily="34" charset="0"/>
            </a:endParaRPr>
          </a:p>
          <a:p>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重点是</a:t>
            </a:r>
            <a:r>
              <a:rPr lang="zh-CN" altLang="en-US" sz="2667"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结构信息</a:t>
            </a:r>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，因为它让我们把握住事物的本质特征，透过表象看到本质，透过数据（特别是大数据）找到背后隐藏的规律。</a:t>
            </a:r>
            <a:endParaRPr lang="en-US" altLang="zh-CN" sz="2400" dirty="0">
              <a:latin typeface="方正粗宋简体" panose="03000509000000000000" pitchFamily="65" charset="-122"/>
              <a:ea typeface="方正粗宋简体" panose="03000509000000000000" pitchFamily="65" charset="-122"/>
              <a:cs typeface="Arial Black" panose="020B0A04020102020204" pitchFamily="34" charset="0"/>
            </a:endParaRPr>
          </a:p>
          <a:p>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这是人的本性</a:t>
            </a:r>
            <a:r>
              <a:rPr lang="en-US" altLang="zh-CN" sz="2400" dirty="0">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追求理性。</a:t>
            </a:r>
            <a:endParaRPr lang="en-US" altLang="zh-CN" sz="2400" dirty="0">
              <a:latin typeface="方正粗宋简体" panose="03000509000000000000" pitchFamily="65" charset="-122"/>
              <a:ea typeface="方正粗宋简体" panose="03000509000000000000" pitchFamily="65" charset="-122"/>
              <a:cs typeface="Arial Black" panose="020B0A04020102020204" pitchFamily="34" charset="0"/>
            </a:endParaRPr>
          </a:p>
          <a:p>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我们不可能得到具有</a:t>
            </a:r>
            <a:r>
              <a:rPr lang="en-US" altLang="zh-CN" sz="2400" dirty="0">
                <a:latin typeface="方正粗宋简体" panose="03000509000000000000" pitchFamily="65" charset="-122"/>
                <a:ea typeface="方正粗宋简体" panose="03000509000000000000" pitchFamily="65" charset="-122"/>
                <a:cs typeface="Arial Black" panose="020B0A04020102020204" pitchFamily="34" charset="0"/>
              </a:rPr>
              <a:t>100%</a:t>
            </a:r>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细节的全息。</a:t>
            </a:r>
            <a:endParaRPr lang="en-US" altLang="zh-CN" sz="2400" dirty="0">
              <a:latin typeface="方正粗宋简体" panose="03000509000000000000" pitchFamily="65" charset="-122"/>
              <a:ea typeface="方正粗宋简体" panose="03000509000000000000" pitchFamily="65" charset="-122"/>
              <a:cs typeface="Arial Black" panose="020B0A04020102020204" pitchFamily="34" charset="0"/>
            </a:endParaRPr>
          </a:p>
          <a:p>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但，</a:t>
            </a: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细节也是必要的。要多尺度观察。</a:t>
            </a:r>
            <a:endParaRPr lang="en-US" altLang="zh-CN" sz="2400"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p:txBody>
      </p:sp>
      <p:sp>
        <p:nvSpPr>
          <p:cNvPr id="19" name="文本框 18"/>
          <p:cNvSpPr txBox="1"/>
          <p:nvPr/>
        </p:nvSpPr>
        <p:spPr>
          <a:xfrm>
            <a:off x="2085679" y="5061182"/>
            <a:ext cx="8522822" cy="830997"/>
          </a:xfrm>
          <a:prstGeom prst="rect">
            <a:avLst/>
          </a:prstGeom>
          <a:noFill/>
        </p:spPr>
        <p:txBody>
          <a:bodyPr wrap="square">
            <a:spAutoFit/>
          </a:bodyPr>
          <a:lstStyle/>
          <a:p>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康德：</a:t>
            </a:r>
            <a:r>
              <a:rPr lang="en-US" altLang="zh-CN" sz="2400" dirty="0">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纯粹理性批判</a:t>
            </a:r>
            <a:r>
              <a:rPr lang="en-US" altLang="zh-CN" sz="2400" dirty="0" smtClean="0">
                <a:latin typeface="方正粗宋简体" panose="03000509000000000000" pitchFamily="65" charset="-122"/>
                <a:ea typeface="方正粗宋简体" panose="03000509000000000000" pitchFamily="65" charset="-122"/>
                <a:cs typeface="Arial Black" panose="020B0A04020102020204" pitchFamily="34" charset="0"/>
              </a:rPr>
              <a:t>》</a:t>
            </a:r>
          </a:p>
          <a:p>
            <a:r>
              <a:rPr lang="en-US" altLang="zh-CN" sz="2400" dirty="0">
                <a:latin typeface="方正粗宋简体" panose="03000509000000000000" pitchFamily="65" charset="-122"/>
                <a:ea typeface="方正粗宋简体" panose="03000509000000000000" pitchFamily="65" charset="-122"/>
                <a:cs typeface="Arial Black" panose="020B0A04020102020204" pitchFamily="34" charset="0"/>
              </a:rPr>
              <a:t> </a:t>
            </a:r>
            <a:r>
              <a:rPr lang="en-US" altLang="zh-CN" sz="2400" dirty="0" smtClean="0">
                <a:latin typeface="方正粗宋简体" panose="03000509000000000000" pitchFamily="65" charset="-122"/>
                <a:ea typeface="方正粗宋简体" panose="03000509000000000000" pitchFamily="65" charset="-122"/>
                <a:cs typeface="Arial Black" panose="020B0A04020102020204" pitchFamily="34" charset="0"/>
              </a:rPr>
              <a:t>   </a:t>
            </a:r>
            <a:r>
              <a:rPr lang="zh-CN" altLang="en-US" sz="2400" dirty="0" smtClean="0">
                <a:latin typeface="方正粗宋简体" panose="03000509000000000000" pitchFamily="65" charset="-122"/>
                <a:ea typeface="方正粗宋简体" panose="03000509000000000000" pitchFamily="65" charset="-122"/>
                <a:cs typeface="Arial Black" panose="020B0A04020102020204" pitchFamily="34" charset="0"/>
              </a:rPr>
              <a:t>物自体不可知 </a:t>
            </a:r>
            <a:r>
              <a:rPr lang="en-US" altLang="zh-CN" sz="2400" dirty="0" smtClean="0">
                <a:latin typeface="方正粗宋简体" panose="03000509000000000000" pitchFamily="65" charset="-122"/>
                <a:ea typeface="方正粗宋简体" panose="03000509000000000000" pitchFamily="65" charset="-122"/>
                <a:cs typeface="Arial Black" panose="020B0A04020102020204" pitchFamily="34" charset="0"/>
              </a:rPr>
              <a:t>= </a:t>
            </a:r>
            <a:r>
              <a:rPr lang="zh-CN" altLang="en-US" sz="2400" dirty="0" smtClean="0">
                <a:latin typeface="方正粗宋简体" panose="03000509000000000000" pitchFamily="65" charset="-122"/>
                <a:ea typeface="方正粗宋简体" panose="03000509000000000000" pitchFamily="65" charset="-122"/>
                <a:cs typeface="Arial Black" panose="020B0A04020102020204" pitchFamily="34" charset="0"/>
              </a:rPr>
              <a:t>细节不可穷尽 </a:t>
            </a:r>
            <a:r>
              <a:rPr lang="en-US" altLang="zh-CN" sz="2400" dirty="0" smtClean="0">
                <a:latin typeface="方正粗宋简体" panose="03000509000000000000" pitchFamily="65" charset="-122"/>
                <a:ea typeface="方正粗宋简体" panose="03000509000000000000" pitchFamily="65" charset="-122"/>
                <a:cs typeface="Arial Black" panose="020B0A04020102020204" pitchFamily="34" charset="0"/>
              </a:rPr>
              <a:t>= </a:t>
            </a:r>
            <a:r>
              <a:rPr lang="zh-CN" altLang="en-US" sz="2400" dirty="0" smtClean="0">
                <a:latin typeface="方正粗宋简体" panose="03000509000000000000" pitchFamily="65" charset="-122"/>
                <a:ea typeface="方正粗宋简体" panose="03000509000000000000" pitchFamily="65" charset="-122"/>
                <a:cs typeface="Arial Black" panose="020B0A04020102020204" pitchFamily="34" charset="0"/>
              </a:rPr>
              <a:t>不可过度追求细节</a:t>
            </a:r>
            <a:endParaRPr lang="en-US" altLang="zh-CN" sz="2400" dirty="0">
              <a:latin typeface="方正粗宋简体" panose="03000509000000000000" pitchFamily="65" charset="-122"/>
              <a:ea typeface="方正粗宋简体" panose="03000509000000000000" pitchFamily="65" charset="-122"/>
              <a:cs typeface="Arial Black" panose="020B0A04020102020204" pitchFamily="34" charset="0"/>
            </a:endParaRPr>
          </a:p>
        </p:txBody>
      </p:sp>
      <p:pic>
        <p:nvPicPr>
          <p:cNvPr id="22" name="图片 21"/>
          <p:cNvPicPr>
            <a:picLocks noChangeAspect="1"/>
          </p:cNvPicPr>
          <p:nvPr/>
        </p:nvPicPr>
        <p:blipFill>
          <a:blip r:embed="rId4" cstate="screen"/>
          <a:stretch>
            <a:fillRect/>
          </a:stretch>
        </p:blipFill>
        <p:spPr>
          <a:xfrm>
            <a:off x="844187" y="5090697"/>
            <a:ext cx="1127215" cy="141277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5" name="文本框 24"/>
          <p:cNvSpPr txBox="1"/>
          <p:nvPr/>
        </p:nvSpPr>
        <p:spPr>
          <a:xfrm>
            <a:off x="844187" y="3514943"/>
            <a:ext cx="5306261" cy="1323632"/>
          </a:xfrm>
          <a:prstGeom prst="rect">
            <a:avLst/>
          </a:prstGeom>
          <a:noFill/>
        </p:spPr>
        <p:txBody>
          <a:bodyPr wrap="none" rtlCol="0">
            <a:spAutoFit/>
          </a:bodyPr>
          <a:lstStyle/>
          <a:p>
            <a:r>
              <a:rPr lang="zh-CN" altLang="en-US" sz="26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抓大放小，但也不能只抓大不抓小</a:t>
            </a:r>
            <a:endParaRPr lang="en-US" altLang="zh-CN" sz="26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sz="26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事无巨细，面面俱到，舍本逐末</a:t>
            </a:r>
            <a:endParaRPr lang="en-US" altLang="zh-CN" sz="26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sz="26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粗中有细，以小见大，见微知著</a:t>
            </a:r>
          </a:p>
        </p:txBody>
      </p:sp>
      <p:pic>
        <p:nvPicPr>
          <p:cNvPr id="2050" name="Picture 2"/>
          <p:cNvPicPr>
            <a:picLocks noChangeAspect="1" noChangeArrowheads="1"/>
          </p:cNvPicPr>
          <p:nvPr/>
        </p:nvPicPr>
        <p:blipFill rotWithShape="1">
          <a:blip r:embed="rId5" cstate="screen">
            <a:clrChange>
              <a:clrFrom>
                <a:srgbClr val="FFFFFF"/>
              </a:clrFrom>
              <a:clrTo>
                <a:srgbClr val="FFFFFF">
                  <a:alpha val="0"/>
                </a:srgbClr>
              </a:clrTo>
            </a:clrChange>
          </a:blip>
          <a:srcRect/>
          <a:stretch>
            <a:fillRect/>
          </a:stretch>
        </p:blipFill>
        <p:spPr bwMode="auto">
          <a:xfrm>
            <a:off x="5676132" y="3975095"/>
            <a:ext cx="570789" cy="43391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p:cNvPicPr>
            <a:picLocks noChangeAspect="1" noChangeArrowheads="1"/>
          </p:cNvPicPr>
          <p:nvPr/>
        </p:nvPicPr>
        <p:blipFill rotWithShape="1">
          <a:blip r:embed="rId6" cstate="screen">
            <a:clrChange>
              <a:clrFrom>
                <a:srgbClr val="FFFFFF"/>
              </a:clrFrom>
              <a:clrTo>
                <a:srgbClr val="FFFFFF">
                  <a:alpha val="0"/>
                </a:srgbClr>
              </a:clrTo>
            </a:clrChange>
          </a:blip>
          <a:srcRect/>
          <a:stretch>
            <a:fillRect/>
          </a:stretch>
        </p:blipFill>
        <p:spPr bwMode="auto">
          <a:xfrm>
            <a:off x="5632881" y="4347920"/>
            <a:ext cx="637895" cy="397917"/>
          </a:xfrm>
          <a:prstGeom prst="rect">
            <a:avLst/>
          </a:prstGeom>
          <a:noFill/>
          <a:extLst>
            <a:ext uri="{909E8E84-426E-40DD-AFC4-6F175D3DCCD1}">
              <a14:hiddenFill xmlns:a14="http://schemas.microsoft.com/office/drawing/2010/main">
                <a:solidFill>
                  <a:srgbClr val="FFFFFF"/>
                </a:solidFill>
              </a14:hiddenFill>
            </a:ext>
          </a:extLst>
        </p:spPr>
      </p:pic>
      <p:sp>
        <p:nvSpPr>
          <p:cNvPr id="27" name="文本框 26"/>
          <p:cNvSpPr txBox="1"/>
          <p:nvPr/>
        </p:nvSpPr>
        <p:spPr>
          <a:xfrm>
            <a:off x="2470793" y="6019765"/>
            <a:ext cx="6747360" cy="461665"/>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sz="2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声明：在不严谨区分的情况下，全息 </a:t>
            </a:r>
            <a:r>
              <a:rPr lang="en-US" altLang="zh-CN" sz="2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2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结构信息</a:t>
            </a:r>
          </a:p>
        </p:txBody>
      </p:sp>
    </p:spTree>
    <p:extLst>
      <p:ext uri="{BB962C8B-B14F-4D97-AF65-F5344CB8AC3E}">
        <p14:creationId xmlns:p14="http://schemas.microsoft.com/office/powerpoint/2010/main" val="39668299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1600" y="503904"/>
            <a:ext cx="2734733" cy="91002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0704512" y="0"/>
            <a:ext cx="1487488" cy="68580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4265"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3" name="文本框 2"/>
          <p:cNvSpPr txBox="1"/>
          <p:nvPr/>
        </p:nvSpPr>
        <p:spPr>
          <a:xfrm>
            <a:off x="815414" y="503904"/>
            <a:ext cx="9217025" cy="1908215"/>
          </a:xfrm>
          <a:prstGeom prst="rect">
            <a:avLst/>
          </a:prstGeom>
          <a:noFill/>
        </p:spPr>
        <p:txBody>
          <a:bodyPr wrap="square" rtlCol="0">
            <a:spAutoFit/>
          </a:bodyPr>
          <a:lstStyle/>
          <a:p>
            <a:r>
              <a:rPr lang="zh-CN" altLang="en-US"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 </a:t>
            </a:r>
            <a:r>
              <a:rPr lang="en-US" altLang="zh-CN"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结构信息 </a:t>
            </a:r>
            <a:r>
              <a:rPr lang="en-US" altLang="zh-CN"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5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a:t>
            </a:r>
            <a:r>
              <a:rPr lang="zh-CN" altLang="en-US" sz="4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局信</a:t>
            </a:r>
            <a:r>
              <a:rPr lang="zh-CN" altLang="en-US" sz="5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息</a:t>
            </a:r>
            <a:endParaRPr lang="en-US" altLang="zh-CN" sz="2800" dirty="0">
              <a:latin typeface="方正粗宋简体" panose="03000509000000000000" pitchFamily="65" charset="-122"/>
              <a:ea typeface="方正粗宋简体" panose="03000509000000000000" pitchFamily="65" charset="-122"/>
              <a:cs typeface="Arial Black" panose="020B0A04020102020204" pitchFamily="34" charset="0"/>
            </a:endParaRPr>
          </a:p>
          <a:p>
            <a:r>
              <a:rPr lang="zh-CN" altLang="en-US" sz="4000" dirty="0" smtClean="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 </a:t>
            </a:r>
            <a:r>
              <a:rPr lang="en-US" altLang="zh-CN"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元    </a:t>
            </a:r>
            <a:r>
              <a:rPr lang="en-US" altLang="zh-CN" sz="4000" dirty="0" err="1">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holo</a:t>
            </a:r>
            <a:r>
              <a:rPr lang="en-US" altLang="zh-CN"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 meta</a:t>
            </a:r>
          </a:p>
          <a:p>
            <a:r>
              <a:rPr lang="zh-CN" altLang="en-US" sz="24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元数据</a:t>
            </a:r>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 </a:t>
            </a:r>
            <a:r>
              <a:rPr lang="en-US" altLang="zh-CN" sz="2400" dirty="0">
                <a:latin typeface="方正粗宋简体" panose="03000509000000000000" pitchFamily="65" charset="-122"/>
                <a:ea typeface="方正粗宋简体" panose="03000509000000000000" pitchFamily="65" charset="-122"/>
                <a:cs typeface="Arial Black" panose="020B0A04020102020204" pitchFamily="34" charset="0"/>
              </a:rPr>
              <a:t>= </a:t>
            </a:r>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关于数据的数据 </a:t>
            </a:r>
            <a:r>
              <a:rPr lang="en-US" altLang="zh-CN" sz="2400" dirty="0">
                <a:latin typeface="方正粗宋简体" panose="03000509000000000000" pitchFamily="65" charset="-122"/>
                <a:ea typeface="方正粗宋简体" panose="03000509000000000000" pitchFamily="65" charset="-122"/>
                <a:cs typeface="Arial Black" panose="020B0A04020102020204" pitchFamily="34" charset="0"/>
              </a:rPr>
              <a:t>= </a:t>
            </a:r>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数据的结构性、本质性的数据</a:t>
            </a:r>
            <a:endParaRPr lang="en-US" altLang="zh-CN" sz="2400"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p:txBody>
      </p:sp>
      <p:pic>
        <p:nvPicPr>
          <p:cNvPr id="6" name="图片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6211" y="1955800"/>
            <a:ext cx="6767205" cy="3266689"/>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grpSp>
        <p:nvGrpSpPr>
          <p:cNvPr id="9" name="组合 8"/>
          <p:cNvGrpSpPr/>
          <p:nvPr/>
        </p:nvGrpSpPr>
        <p:grpSpPr>
          <a:xfrm>
            <a:off x="7471463" y="2328107"/>
            <a:ext cx="3054042" cy="1938992"/>
            <a:chOff x="5603596" y="1923678"/>
            <a:chExt cx="2290531" cy="1454244"/>
          </a:xfrm>
        </p:grpSpPr>
        <p:sp>
          <p:nvSpPr>
            <p:cNvPr id="13" name="文本框 12"/>
            <p:cNvSpPr txBox="1"/>
            <p:nvPr/>
          </p:nvSpPr>
          <p:spPr>
            <a:xfrm>
              <a:off x="5603596" y="1923678"/>
              <a:ext cx="2290531" cy="1454244"/>
            </a:xfrm>
            <a:prstGeom prst="rect">
              <a:avLst/>
            </a:prstGeom>
            <a:noFill/>
          </p:spPr>
          <p:txBody>
            <a:bodyPr wrap="none" rtlCol="0">
              <a:spAutoFit/>
            </a:bodyPr>
            <a:lstStyle/>
            <a:p>
              <a:pPr algn="ct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元数据 </a:t>
              </a:r>
              <a:r>
                <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数据元</a:t>
              </a:r>
              <a:endPar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endPar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结构信息 </a:t>
              </a:r>
              <a:r>
                <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细节信息</a:t>
              </a:r>
              <a:endPar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endPar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全息</a:t>
              </a:r>
              <a:endPar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7" name="箭头: 下 6"/>
            <p:cNvSpPr/>
            <p:nvPr/>
          </p:nvSpPr>
          <p:spPr>
            <a:xfrm>
              <a:off x="6532837" y="2230760"/>
              <a:ext cx="432048" cy="288032"/>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sz="2400" dirty="0">
                <a:latin typeface="Arial" panose="020B0604020202020204" pitchFamily="34" charset="0"/>
                <a:ea typeface="方正粗宋简体" panose="03000509000000000000" pitchFamily="65" charset="-122"/>
                <a:cs typeface="Arial Black" panose="020B0A04020102020204" pitchFamily="34" charset="0"/>
              </a:endParaRPr>
            </a:p>
          </p:txBody>
        </p:sp>
        <p:sp>
          <p:nvSpPr>
            <p:cNvPr id="8" name="箭头: 下 7"/>
            <p:cNvSpPr/>
            <p:nvPr/>
          </p:nvSpPr>
          <p:spPr>
            <a:xfrm>
              <a:off x="6532837" y="2787774"/>
              <a:ext cx="432048" cy="288032"/>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sz="2400" dirty="0">
                <a:latin typeface="Arial" panose="020B0604020202020204" pitchFamily="34" charset="0"/>
                <a:ea typeface="方正粗宋简体" panose="03000509000000000000" pitchFamily="65" charset="-122"/>
                <a:cs typeface="Arial Black" panose="020B0A04020102020204" pitchFamily="34" charset="0"/>
              </a:endParaRPr>
            </a:p>
          </p:txBody>
        </p:sp>
      </p:grpSp>
      <p:grpSp>
        <p:nvGrpSpPr>
          <p:cNvPr id="12" name="组合 11"/>
          <p:cNvGrpSpPr/>
          <p:nvPr/>
        </p:nvGrpSpPr>
        <p:grpSpPr>
          <a:xfrm>
            <a:off x="621678" y="5016405"/>
            <a:ext cx="8900193" cy="461665"/>
            <a:chOff x="466258" y="3939902"/>
            <a:chExt cx="6675145" cy="346249"/>
          </a:xfrm>
        </p:grpSpPr>
        <p:sp>
          <p:nvSpPr>
            <p:cNvPr id="14" name="文本框 13"/>
            <p:cNvSpPr txBox="1"/>
            <p:nvPr/>
          </p:nvSpPr>
          <p:spPr>
            <a:xfrm>
              <a:off x="466258" y="3939902"/>
              <a:ext cx="6675145" cy="346249"/>
            </a:xfrm>
            <a:prstGeom prst="rect">
              <a:avLst/>
            </a:prstGeom>
            <a:noFill/>
          </p:spPr>
          <p:txBody>
            <a:bodyPr wrap="none" rtlCol="0">
              <a:spAutoFit/>
            </a:bodyPr>
            <a:lstStyle/>
            <a:p>
              <a:r>
                <a:rPr lang="zh-CN" altLang="en-US" sz="24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元知识</a:t>
              </a: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 </a:t>
              </a:r>
              <a:r>
                <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关于知识的知识 </a:t>
              </a:r>
              <a:r>
                <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知识框架 </a:t>
              </a:r>
              <a:r>
                <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知识的全息          哲学</a:t>
              </a:r>
            </a:p>
          </p:txBody>
        </p:sp>
        <p:sp>
          <p:nvSpPr>
            <p:cNvPr id="11" name="箭头: 右 10"/>
            <p:cNvSpPr/>
            <p:nvPr/>
          </p:nvSpPr>
          <p:spPr>
            <a:xfrm>
              <a:off x="6012160" y="3956856"/>
              <a:ext cx="360040" cy="297323"/>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sz="2400" dirty="0">
                <a:latin typeface="Arial" panose="020B0604020202020204" pitchFamily="34" charset="0"/>
                <a:ea typeface="方正粗宋简体" panose="03000509000000000000" pitchFamily="65" charset="-122"/>
                <a:cs typeface="Arial Black" panose="020B0A04020102020204" pitchFamily="34" charset="0"/>
              </a:endParaRPr>
            </a:p>
          </p:txBody>
        </p:sp>
      </p:grpSp>
      <p:sp>
        <p:nvSpPr>
          <p:cNvPr id="15" name="文本框 14"/>
          <p:cNvSpPr txBox="1"/>
          <p:nvPr/>
        </p:nvSpPr>
        <p:spPr>
          <a:xfrm>
            <a:off x="621677" y="5479527"/>
            <a:ext cx="10113666" cy="461665"/>
          </a:xfrm>
          <a:prstGeom prst="rect">
            <a:avLst/>
          </a:prstGeom>
          <a:noFill/>
        </p:spPr>
        <p:txBody>
          <a:bodyPr wrap="none" rtlCol="0">
            <a:spAutoFit/>
          </a:bodyPr>
          <a:lstStyle/>
          <a:p>
            <a:r>
              <a:rPr lang="zh-CN" altLang="en-US" sz="24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元宇宙 </a:t>
            </a:r>
            <a:r>
              <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全息重构的宇宙  </a:t>
            </a:r>
            <a:r>
              <a:rPr lang="zh-CN" altLang="en-US" sz="24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元油田 </a:t>
            </a:r>
            <a:r>
              <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全息重构的油田（超越数字、智能）</a:t>
            </a:r>
          </a:p>
        </p:txBody>
      </p:sp>
      <p:sp>
        <p:nvSpPr>
          <p:cNvPr id="16" name="文本框 15"/>
          <p:cNvSpPr txBox="1"/>
          <p:nvPr/>
        </p:nvSpPr>
        <p:spPr>
          <a:xfrm>
            <a:off x="621678" y="5912889"/>
            <a:ext cx="6420347" cy="461665"/>
          </a:xfrm>
          <a:prstGeom prst="rect">
            <a:avLst/>
          </a:prstGeom>
          <a:noFill/>
        </p:spPr>
        <p:txBody>
          <a:bodyPr wrap="none" rtlCol="0">
            <a:spAutoFit/>
          </a:bodyPr>
          <a:lstStyle/>
          <a:p>
            <a:r>
              <a:rPr lang="zh-CN" altLang="en-US" sz="24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元我 </a:t>
            </a:r>
            <a:r>
              <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全息重构的我   本我</a:t>
            </a:r>
            <a:r>
              <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自我</a:t>
            </a:r>
            <a:r>
              <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超我</a:t>
            </a:r>
            <a:r>
              <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元我</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303867" y="0"/>
            <a:ext cx="10888133" cy="6468533"/>
          </a:xfrm>
          <a:prstGeom prst="rect">
            <a:avLst/>
          </a:prstGeom>
          <a:solidFill>
            <a:schemeClr val="tx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p:cNvSpPr txBox="1"/>
          <p:nvPr/>
        </p:nvSpPr>
        <p:spPr>
          <a:xfrm>
            <a:off x="2990738" y="1210735"/>
            <a:ext cx="8523487" cy="1200329"/>
          </a:xfrm>
          <a:prstGeom prst="rect">
            <a:avLst/>
          </a:prstGeom>
          <a:noFill/>
        </p:spPr>
        <p:txBody>
          <a:bodyPr wrap="none" rtlCol="0">
            <a:spAutoFit/>
          </a:bodyPr>
          <a:lstStyle/>
          <a:p>
            <a:pPr algn="ctr"/>
            <a:r>
              <a:rPr lang="zh-CN" altLang="en-US" sz="7200" b="1" dirty="0" smtClean="0">
                <a:solidFill>
                  <a:srgbClr val="FFFF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全息！全息！全息！</a:t>
            </a:r>
            <a:endParaRPr lang="zh-CN" altLang="en-US" sz="7200" b="1" dirty="0">
              <a:solidFill>
                <a:srgbClr val="FFFF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p:txBody>
      </p:sp>
      <p:sp>
        <p:nvSpPr>
          <p:cNvPr id="3" name="文本框 2"/>
          <p:cNvSpPr txBox="1"/>
          <p:nvPr/>
        </p:nvSpPr>
        <p:spPr>
          <a:xfrm>
            <a:off x="2276075" y="2573868"/>
            <a:ext cx="9225602" cy="830997"/>
          </a:xfrm>
          <a:prstGeom prst="rect">
            <a:avLst/>
          </a:prstGeom>
          <a:noFill/>
        </p:spPr>
        <p:txBody>
          <a:bodyPr wrap="none" rtlCol="0">
            <a:spAutoFit/>
          </a:bodyPr>
          <a:lstStyle/>
          <a:p>
            <a:pPr algn="ctr"/>
            <a:r>
              <a:rPr lang="zh-CN" altLang="en-US" sz="4800" dirty="0" smtClean="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全息 </a:t>
            </a:r>
            <a:r>
              <a:rPr lang="en-US" altLang="zh-CN" sz="4800" dirty="0" smtClean="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4800" dirty="0" smtClean="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规律 </a:t>
            </a:r>
            <a:r>
              <a:rPr lang="en-US" altLang="zh-CN" sz="4800" dirty="0" smtClean="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4800" dirty="0" smtClean="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本质 </a:t>
            </a:r>
            <a:r>
              <a:rPr lang="en-US" altLang="zh-CN" sz="4800" dirty="0" smtClean="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4800" dirty="0" smtClean="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全局 </a:t>
            </a:r>
            <a:r>
              <a:rPr lang="en-US" altLang="zh-CN" sz="4800" dirty="0" smtClean="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4800" dirty="0" smtClean="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知识</a:t>
            </a:r>
            <a:endParaRPr lang="zh-CN" altLang="en-US" sz="48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pic>
        <p:nvPicPr>
          <p:cNvPr id="10" name="图片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223" y="4572001"/>
            <a:ext cx="2536706" cy="2010516"/>
          </a:xfrm>
          <a:prstGeom prst="rect">
            <a:avLst/>
          </a:prstGeom>
        </p:spPr>
      </p:pic>
      <p:sp>
        <p:nvSpPr>
          <p:cNvPr id="11" name="文本框 10"/>
          <p:cNvSpPr txBox="1"/>
          <p:nvPr/>
        </p:nvSpPr>
        <p:spPr>
          <a:xfrm>
            <a:off x="0" y="3059330"/>
            <a:ext cx="2531834" cy="1298377"/>
          </a:xfrm>
          <a:prstGeom prst="wedgeEllipseCallout">
            <a:avLst>
              <a:gd name="adj1" fmla="val -3778"/>
              <a:gd name="adj2" fmla="val 74238"/>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zh-CN" altLang="en-US" dirty="0" smtClean="0">
                <a:solidFill>
                  <a:srgbClr val="C00000"/>
                </a:solidFill>
                <a:latin typeface="方正粗宋简体" panose="03000509000000000000" pitchFamily="65" charset="-122"/>
                <a:ea typeface="方正粗宋简体" panose="03000509000000000000" pitchFamily="65" charset="-122"/>
              </a:rPr>
              <a:t>看我干什么！？</a:t>
            </a:r>
            <a:endParaRPr lang="en-US" altLang="zh-CN" dirty="0" smtClean="0">
              <a:solidFill>
                <a:srgbClr val="C00000"/>
              </a:solidFill>
              <a:latin typeface="方正粗宋简体" panose="03000509000000000000" pitchFamily="65" charset="-122"/>
              <a:ea typeface="方正粗宋简体" panose="03000509000000000000" pitchFamily="65" charset="-122"/>
            </a:endParaRPr>
          </a:p>
          <a:p>
            <a:r>
              <a:rPr lang="zh-CN" altLang="en-US" dirty="0">
                <a:solidFill>
                  <a:srgbClr val="C00000"/>
                </a:solidFill>
                <a:latin typeface="方正粗宋简体" panose="03000509000000000000" pitchFamily="65" charset="-122"/>
                <a:ea typeface="方正粗宋简体" panose="03000509000000000000" pitchFamily="65" charset="-122"/>
              </a:rPr>
              <a:t>我脸</a:t>
            </a:r>
            <a:r>
              <a:rPr lang="zh-CN" altLang="en-US" dirty="0" smtClean="0">
                <a:solidFill>
                  <a:srgbClr val="C00000"/>
                </a:solidFill>
                <a:latin typeface="方正粗宋简体" panose="03000509000000000000" pitchFamily="65" charset="-122"/>
                <a:ea typeface="方正粗宋简体" panose="03000509000000000000" pitchFamily="65" charset="-122"/>
              </a:rPr>
              <a:t>上有字么？</a:t>
            </a:r>
            <a:endParaRPr lang="en-US" altLang="zh-CN" dirty="0" smtClean="0">
              <a:solidFill>
                <a:srgbClr val="C00000"/>
              </a:solidFill>
              <a:latin typeface="方正粗宋简体" panose="03000509000000000000" pitchFamily="65" charset="-122"/>
              <a:ea typeface="方正粗宋简体" panose="03000509000000000000" pitchFamily="65" charset="-122"/>
            </a:endParaRPr>
          </a:p>
          <a:p>
            <a:r>
              <a:rPr lang="zh-CN" altLang="en-US" dirty="0">
                <a:solidFill>
                  <a:srgbClr val="C00000"/>
                </a:solidFill>
                <a:latin typeface="方正粗宋简体" panose="03000509000000000000" pitchFamily="65" charset="-122"/>
                <a:ea typeface="方正粗宋简体" panose="03000509000000000000" pitchFamily="65" charset="-122"/>
              </a:rPr>
              <a:t>看</a:t>
            </a:r>
            <a:r>
              <a:rPr lang="zh-CN" altLang="en-US" dirty="0" smtClean="0">
                <a:solidFill>
                  <a:srgbClr val="C00000"/>
                </a:solidFill>
                <a:latin typeface="方正粗宋简体" panose="03000509000000000000" pitchFamily="65" charset="-122"/>
                <a:ea typeface="方正粗宋简体" panose="03000509000000000000" pitchFamily="65" charset="-122"/>
              </a:rPr>
              <a:t>黑板！！！</a:t>
            </a:r>
            <a:endParaRPr lang="zh-CN" altLang="en-US" dirty="0">
              <a:solidFill>
                <a:srgbClr val="C00000"/>
              </a:solidFill>
              <a:latin typeface="方正粗宋简体" panose="03000509000000000000" pitchFamily="65" charset="-122"/>
              <a:ea typeface="方正粗宋简体" panose="03000509000000000000" pitchFamily="65" charset="-122"/>
            </a:endParaRPr>
          </a:p>
        </p:txBody>
      </p:sp>
      <p:sp>
        <p:nvSpPr>
          <p:cNvPr id="12" name="文本框 11"/>
          <p:cNvSpPr txBox="1"/>
          <p:nvPr/>
        </p:nvSpPr>
        <p:spPr>
          <a:xfrm>
            <a:off x="3564889" y="3794435"/>
            <a:ext cx="6647974" cy="954107"/>
          </a:xfrm>
          <a:prstGeom prst="rect">
            <a:avLst/>
          </a:prstGeom>
          <a:noFill/>
        </p:spPr>
        <p:txBody>
          <a:bodyPr wrap="none" rtlCol="0">
            <a:spAutoFit/>
          </a:bodyPr>
          <a:lstStyle/>
          <a:p>
            <a:pPr algn="ctr"/>
            <a:r>
              <a:rPr lang="zh-CN" altLang="en-US" sz="2800" dirty="0" smtClean="0">
                <a:solidFill>
                  <a:schemeClr val="bg1"/>
                </a:solidFill>
                <a:latin typeface="微软雅黑" panose="020B0503020204020204" pitchFamily="34" charset="-122"/>
                <a:ea typeface="微软雅黑" panose="020B0503020204020204" pitchFamily="34" charset="-122"/>
              </a:rPr>
              <a:t>抓住全息，就是抓住了本质、抓住了全局</a:t>
            </a:r>
            <a:endParaRPr lang="en-US" altLang="zh-CN" sz="2800" dirty="0" smtClean="0">
              <a:solidFill>
                <a:schemeClr val="bg1"/>
              </a:solidFill>
              <a:latin typeface="微软雅黑" panose="020B0503020204020204" pitchFamily="34" charset="-122"/>
              <a:ea typeface="微软雅黑" panose="020B0503020204020204" pitchFamily="34" charset="-122"/>
            </a:endParaRPr>
          </a:p>
          <a:p>
            <a:pPr algn="ctr"/>
            <a:r>
              <a:rPr lang="zh-CN" altLang="en-US" sz="2800" dirty="0">
                <a:solidFill>
                  <a:schemeClr val="bg1"/>
                </a:solidFill>
                <a:latin typeface="微软雅黑" panose="020B0503020204020204" pitchFamily="34" charset="-122"/>
                <a:ea typeface="微软雅黑" panose="020B0503020204020204" pitchFamily="34" charset="-122"/>
              </a:rPr>
              <a:t>按</a:t>
            </a:r>
            <a:r>
              <a:rPr lang="zh-CN" altLang="en-US" sz="2800" dirty="0" smtClean="0">
                <a:solidFill>
                  <a:schemeClr val="bg1"/>
                </a:solidFill>
                <a:latin typeface="微软雅黑" panose="020B0503020204020204" pitchFamily="34" charset="-122"/>
                <a:ea typeface="微软雅黑" panose="020B0503020204020204" pitchFamily="34" charset="-122"/>
              </a:rPr>
              <a:t>全息办事，就是按规律办事</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076267" y="5423871"/>
            <a:ext cx="2138727" cy="369332"/>
          </a:xfrm>
          <a:prstGeom prst="rect">
            <a:avLst/>
          </a:prstGeom>
          <a:noFill/>
        </p:spPr>
        <p:txBody>
          <a:bodyPr wrap="none" rtlCol="0">
            <a:spAutoFit/>
          </a:bodyPr>
          <a:lstStyle/>
          <a:p>
            <a:r>
              <a:rPr lang="en-US" altLang="zh-CN" dirty="0" smtClean="0">
                <a:solidFill>
                  <a:schemeClr val="bg1"/>
                </a:solidFill>
                <a:latin typeface="微软雅黑 Light" panose="020B0502040204020203" pitchFamily="34" charset="-122"/>
                <a:ea typeface="微软雅黑 Light" panose="020B0502040204020203" pitchFamily="34" charset="-122"/>
              </a:rPr>
              <a:t>—— 《</a:t>
            </a:r>
            <a:r>
              <a:rPr lang="zh-CN" altLang="en-US" dirty="0" smtClean="0">
                <a:solidFill>
                  <a:schemeClr val="bg1"/>
                </a:solidFill>
                <a:latin typeface="微软雅黑 Light" panose="020B0502040204020203" pitchFamily="34" charset="-122"/>
                <a:ea typeface="微软雅黑 Light" panose="020B0502040204020203" pitchFamily="34" charset="-122"/>
              </a:rPr>
              <a:t>大系统观</a:t>
            </a:r>
            <a:r>
              <a:rPr lang="en-US" altLang="zh-CN" dirty="0" smtClean="0">
                <a:solidFill>
                  <a:schemeClr val="bg1"/>
                </a:solidFill>
                <a:latin typeface="微软雅黑 Light" panose="020B0502040204020203" pitchFamily="34" charset="-122"/>
                <a:ea typeface="微软雅黑 Light" panose="020B0502040204020203" pitchFamily="34" charset="-122"/>
              </a:rPr>
              <a:t>》</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1257288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5845368" y="2074756"/>
            <a:ext cx="4859144" cy="4581128"/>
            <a:chOff x="2987824" y="987574"/>
            <a:chExt cx="3644358" cy="3435846"/>
          </a:xfrm>
        </p:grpSpPr>
        <p:pic>
          <p:nvPicPr>
            <p:cNvPr id="13" name="图片 12" descr="底特律.png"/>
            <p:cNvPicPr>
              <a:picLocks noChangeAspect="1"/>
            </p:cNvPicPr>
            <p:nvPr/>
          </p:nvPicPr>
          <p:blipFill>
            <a:blip r:embed="rId2" cstate="screen"/>
            <a:srcRect/>
            <a:stretch>
              <a:fillRect/>
            </a:stretch>
          </p:blipFill>
          <p:spPr>
            <a:xfrm>
              <a:off x="2987824" y="987574"/>
              <a:ext cx="3644358" cy="3435846"/>
            </a:xfrm>
            <a:prstGeom prst="rect">
              <a:avLst/>
            </a:prstGeom>
          </p:spPr>
        </p:pic>
        <p:sp>
          <p:nvSpPr>
            <p:cNvPr id="14" name="TextBox 8"/>
            <p:cNvSpPr txBox="1"/>
            <p:nvPr/>
          </p:nvSpPr>
          <p:spPr>
            <a:xfrm>
              <a:off x="3131840" y="2283718"/>
              <a:ext cx="836046" cy="346249"/>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en-US" altLang="zh-CN" sz="2400" dirty="0">
                  <a:ea typeface="楷体" panose="02010609060101010101" pitchFamily="49" charset="-122"/>
                  <a:cs typeface="Arial Black" panose="020B0A04020102020204" pitchFamily="34" charset="0"/>
                </a:rPr>
                <a:t>1916</a:t>
              </a:r>
              <a:endParaRPr lang="zh-CN" altLang="en-US" sz="2400" dirty="0">
                <a:ea typeface="楷体" panose="02010609060101010101" pitchFamily="49" charset="-122"/>
                <a:cs typeface="Arial Black" panose="020B0A04020102020204" pitchFamily="34" charset="0"/>
              </a:endParaRPr>
            </a:p>
          </p:txBody>
        </p:sp>
        <p:sp>
          <p:nvSpPr>
            <p:cNvPr id="15" name="TextBox 11"/>
            <p:cNvSpPr txBox="1"/>
            <p:nvPr/>
          </p:nvSpPr>
          <p:spPr>
            <a:xfrm>
              <a:off x="4932040" y="2283718"/>
              <a:ext cx="836046" cy="346249"/>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en-US" altLang="zh-CN" sz="2400" dirty="0">
                  <a:ea typeface="楷体" panose="02010609060101010101" pitchFamily="49" charset="-122"/>
                  <a:cs typeface="Arial Black" panose="020B0A04020102020204" pitchFamily="34" charset="0"/>
                </a:rPr>
                <a:t>1950</a:t>
              </a:r>
              <a:endParaRPr lang="zh-CN" altLang="en-US" sz="2400" dirty="0">
                <a:ea typeface="楷体" panose="02010609060101010101" pitchFamily="49" charset="-122"/>
                <a:cs typeface="Arial Black" panose="020B0A04020102020204" pitchFamily="34" charset="0"/>
              </a:endParaRPr>
            </a:p>
          </p:txBody>
        </p:sp>
        <p:sp>
          <p:nvSpPr>
            <p:cNvPr id="16" name="TextBox 12"/>
            <p:cNvSpPr txBox="1"/>
            <p:nvPr/>
          </p:nvSpPr>
          <p:spPr>
            <a:xfrm>
              <a:off x="3131840" y="4011910"/>
              <a:ext cx="836046" cy="346249"/>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en-US" altLang="zh-CN" sz="2400" dirty="0">
                  <a:ea typeface="楷体" panose="02010609060101010101" pitchFamily="49" charset="-122"/>
                  <a:cs typeface="Arial Black" panose="020B0A04020102020204" pitchFamily="34" charset="0"/>
                </a:rPr>
                <a:t>1960</a:t>
              </a:r>
              <a:endParaRPr lang="zh-CN" altLang="en-US" sz="2400" dirty="0">
                <a:ea typeface="楷体" panose="02010609060101010101" pitchFamily="49" charset="-122"/>
                <a:cs typeface="Arial Black" panose="020B0A04020102020204" pitchFamily="34" charset="0"/>
              </a:endParaRPr>
            </a:p>
          </p:txBody>
        </p:sp>
        <p:sp>
          <p:nvSpPr>
            <p:cNvPr id="17" name="TextBox 13"/>
            <p:cNvSpPr txBox="1"/>
            <p:nvPr/>
          </p:nvSpPr>
          <p:spPr>
            <a:xfrm>
              <a:off x="4932040" y="4011910"/>
              <a:ext cx="836046" cy="346249"/>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en-US" altLang="zh-CN" sz="2400" dirty="0">
                  <a:ea typeface="楷体" panose="02010609060101010101" pitchFamily="49" charset="-122"/>
                  <a:cs typeface="Arial Black" panose="020B0A04020102020204" pitchFamily="34" charset="0"/>
                </a:rPr>
                <a:t>1994</a:t>
              </a:r>
              <a:endParaRPr lang="zh-CN" altLang="en-US" sz="2400" dirty="0">
                <a:ea typeface="楷体" panose="02010609060101010101" pitchFamily="49" charset="-122"/>
                <a:cs typeface="Arial Black" panose="020B0A04020102020204" pitchFamily="34" charset="0"/>
              </a:endParaRPr>
            </a:p>
          </p:txBody>
        </p:sp>
      </p:grpSp>
      <p:sp>
        <p:nvSpPr>
          <p:cNvPr id="18" name="TextBox 1"/>
          <p:cNvSpPr txBox="1"/>
          <p:nvPr/>
        </p:nvSpPr>
        <p:spPr>
          <a:xfrm>
            <a:off x="5557336" y="1565309"/>
            <a:ext cx="4899098" cy="584775"/>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r>
              <a:rPr lang="zh-CN" altLang="en-US" sz="3200" dirty="0">
                <a:latin typeface="方正超粗黑简体" panose="03000509000000000000" pitchFamily="65" charset="-122"/>
                <a:ea typeface="方正超粗黑简体" panose="03000509000000000000" pitchFamily="65" charset="-122"/>
                <a:cs typeface="Arial Black" panose="020B0A04020102020204" pitchFamily="34" charset="0"/>
              </a:rPr>
              <a:t>底特律：</a:t>
            </a:r>
            <a:r>
              <a:rPr lang="zh-CN" altLang="en-US" sz="2667" dirty="0">
                <a:latin typeface="幼圆" panose="02010509060101010101" pitchFamily="49" charset="-122"/>
                <a:ea typeface="幼圆" panose="02010509060101010101" pitchFamily="49" charset="-122"/>
                <a:cs typeface="Arial Black" panose="020B0A04020102020204" pitchFamily="34" charset="0"/>
              </a:rPr>
              <a:t>过度规划和粗暴干预</a:t>
            </a:r>
          </a:p>
        </p:txBody>
      </p:sp>
      <p:sp>
        <p:nvSpPr>
          <p:cNvPr id="2" name="矩形 1"/>
          <p:cNvSpPr/>
          <p:nvPr/>
        </p:nvSpPr>
        <p:spPr>
          <a:xfrm>
            <a:off x="10704512" y="0"/>
            <a:ext cx="1487488" cy="68580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42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9" name="TextBox 8"/>
          <p:cNvSpPr txBox="1"/>
          <p:nvPr/>
        </p:nvSpPr>
        <p:spPr>
          <a:xfrm>
            <a:off x="731496" y="1661319"/>
            <a:ext cx="3057247" cy="584775"/>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r>
              <a:rPr lang="zh-CN" altLang="en-US" sz="3200" dirty="0">
                <a:latin typeface="方正超粗黑简体" panose="03000509000000000000" pitchFamily="65" charset="-122"/>
                <a:ea typeface="方正超粗黑简体" panose="03000509000000000000" pitchFamily="65" charset="-122"/>
                <a:cs typeface="Arial Black" panose="020B0A04020102020204" pitchFamily="34" charset="0"/>
              </a:rPr>
              <a:t>城市规划的失败</a:t>
            </a:r>
          </a:p>
        </p:txBody>
      </p:sp>
      <p:sp>
        <p:nvSpPr>
          <p:cNvPr id="11" name="TextBox 10"/>
          <p:cNvSpPr txBox="1"/>
          <p:nvPr/>
        </p:nvSpPr>
        <p:spPr>
          <a:xfrm>
            <a:off x="650769" y="5587237"/>
            <a:ext cx="5426486" cy="913199"/>
          </a:xfrm>
          <a:prstGeom prst="rect">
            <a:avLst/>
          </a:prstGeom>
          <a:noFill/>
        </p:spPr>
        <p:txBody>
          <a:bodyPr wrap="none" rtlCol="0">
            <a:spAutoFit/>
          </a:bodyPr>
          <a:lstStyle/>
          <a:p>
            <a:pPr marL="457189" indent="-457189">
              <a:buFont typeface="Wingdings" panose="05000000000000000000" pitchFamily="2" charset="2"/>
              <a:buChar char="n"/>
            </a:pPr>
            <a:r>
              <a:rPr lang="zh-CN" altLang="en-US" sz="2667"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代偿功能</a:t>
            </a:r>
            <a:endParaRPr lang="en-US" altLang="zh-CN" sz="2667"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marL="457189" indent="-457189">
              <a:buFont typeface="Wingdings" panose="05000000000000000000" pitchFamily="2" charset="2"/>
              <a:buChar char="n"/>
            </a:pPr>
            <a:r>
              <a:rPr lang="zh-CN" altLang="en-US" sz="2667"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冗余、孤岛是有意义的，必要的</a:t>
            </a:r>
          </a:p>
        </p:txBody>
      </p:sp>
      <p:sp>
        <p:nvSpPr>
          <p:cNvPr id="4" name="TextBox 3"/>
          <p:cNvSpPr txBox="1"/>
          <p:nvPr/>
        </p:nvSpPr>
        <p:spPr>
          <a:xfrm>
            <a:off x="616012" y="433641"/>
            <a:ext cx="5519460" cy="1200329"/>
          </a:xfrm>
          <a:prstGeom prst="rect">
            <a:avLst/>
          </a:prstGeom>
          <a:noFill/>
        </p:spPr>
        <p:txBody>
          <a:bodyPr wrap="none" rtlCol="0">
            <a:spAutoFit/>
          </a:bodyPr>
          <a:lstStyle/>
          <a:p>
            <a:r>
              <a:rPr lang="zh-CN" altLang="en-US" sz="2400" dirty="0">
                <a:latin typeface="幼圆" panose="02010509060101010101" pitchFamily="49" charset="-122"/>
                <a:ea typeface="幼圆" panose="02010509060101010101" pitchFamily="49" charset="-122"/>
                <a:cs typeface="Arial Black" panose="020B0A04020102020204" pitchFamily="34" charset="0"/>
              </a:rPr>
              <a:t>全息有机系统论的思想基础之二：</a:t>
            </a:r>
            <a:endParaRPr lang="en-US" altLang="zh-CN" sz="2400" dirty="0">
              <a:latin typeface="幼圆" panose="02010509060101010101" pitchFamily="49" charset="-122"/>
              <a:ea typeface="幼圆" panose="02010509060101010101" pitchFamily="49" charset="-122"/>
              <a:cs typeface="Arial Black" panose="020B0A04020102020204" pitchFamily="34" charset="0"/>
            </a:endParaRPr>
          </a:p>
          <a:p>
            <a:r>
              <a:rPr lang="zh-CN" altLang="en-US" sz="4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块茎结构 </a:t>
            </a:r>
            <a:r>
              <a:rPr lang="en-US" altLang="zh-CN" sz="3200"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 </a:t>
            </a:r>
            <a:r>
              <a:rPr lang="zh-CN" altLang="en-US" sz="3200"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关于有机</a:t>
            </a:r>
            <a:endParaRPr lang="zh-CN" altLang="en-US" sz="4800"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p:txBody>
      </p:sp>
      <p:sp>
        <p:nvSpPr>
          <p:cNvPr id="19" name="TextBox 15"/>
          <p:cNvSpPr txBox="1"/>
          <p:nvPr/>
        </p:nvSpPr>
        <p:spPr>
          <a:xfrm rot="21341711">
            <a:off x="6948092" y="-86586"/>
            <a:ext cx="3849451" cy="1782246"/>
          </a:xfrm>
          <a:prstGeom prst="star32">
            <a:avLst>
              <a:gd name="adj" fmla="val 45325"/>
            </a:avLst>
          </a:prstGeom>
        </p:spPr>
        <p:style>
          <a:lnRef idx="0">
            <a:schemeClr val="accent2"/>
          </a:lnRef>
          <a:fillRef idx="3">
            <a:schemeClr val="accent2"/>
          </a:fillRef>
          <a:effectRef idx="3">
            <a:schemeClr val="accent2"/>
          </a:effectRef>
          <a:fontRef idx="minor">
            <a:schemeClr val="lt1"/>
          </a:fontRef>
        </p:style>
        <p:txBody>
          <a:bodyPr wrap="square" lIns="0" tIns="0" rIns="0" bIns="0" rtlCol="0">
            <a:spAutoFit/>
          </a:bodyPr>
          <a:lstStyle/>
          <a:p>
            <a:pPr algn="ctr"/>
            <a:r>
              <a:rPr lang="zh-CN" altLang="en-US" sz="3733"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机械系统论</a:t>
            </a:r>
            <a:r>
              <a:rPr lang="en-US" altLang="zh-CN" sz="3733"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
            </a:r>
            <a:br>
              <a:rPr lang="en-US" altLang="zh-CN" sz="3733"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br>
            <a:r>
              <a:rPr lang="zh-CN" altLang="en-US" sz="3733"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的失败</a:t>
            </a:r>
          </a:p>
        </p:txBody>
      </p:sp>
      <p:sp>
        <p:nvSpPr>
          <p:cNvPr id="20" name="TextBox 2"/>
          <p:cNvSpPr txBox="1"/>
          <p:nvPr/>
        </p:nvSpPr>
        <p:spPr>
          <a:xfrm>
            <a:off x="662630" y="2272438"/>
            <a:ext cx="4569273" cy="3046988"/>
          </a:xfrm>
          <a:prstGeom prst="rect">
            <a:avLst/>
          </a:prstGeom>
          <a:noFill/>
        </p:spPr>
        <p:txBody>
          <a:bodyPr wrap="square" rtlCol="0">
            <a:spAutoFit/>
          </a:bodyPr>
          <a:lstStyle/>
          <a:p>
            <a:pPr marL="380990" indent="-380990">
              <a:buFont typeface="Wingdings" panose="05000000000000000000" pitchFamily="2" charset="2"/>
              <a:buChar char="n"/>
            </a:pPr>
            <a:r>
              <a:rPr lang="zh-CN" altLang="en-US" sz="2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一厢情愿：工业区、住宅区、商业区，截然分开，貌似有序，带来拥堵等一系列问题</a:t>
            </a:r>
            <a:endParaRPr lang="en-US" altLang="zh-CN" sz="2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marL="380990" indent="-380990">
              <a:buFont typeface="Wingdings" panose="05000000000000000000" pitchFamily="2" charset="2"/>
              <a:buChar char="n"/>
            </a:pPr>
            <a:r>
              <a:rPr lang="zh-CN" altLang="en-US" sz="2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多轮过度干预，违反客观规律</a:t>
            </a:r>
            <a:endParaRPr lang="en-US" altLang="zh-CN" sz="2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marL="380990" indent="-380990">
              <a:buFont typeface="Wingdings" panose="05000000000000000000" pitchFamily="2" charset="2"/>
              <a:buChar char="n"/>
            </a:pPr>
            <a:r>
              <a:rPr lang="zh-CN" altLang="en-US" sz="24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伪理性的机械系统观</a:t>
            </a:r>
            <a:endParaRPr lang="en-US" altLang="zh-CN" sz="24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marL="380990" indent="-380990">
              <a:buFont typeface="Wingdings" panose="05000000000000000000" pitchFamily="2" charset="2"/>
              <a:buChar char="n"/>
            </a:pPr>
            <a:r>
              <a:rPr lang="zh-CN" altLang="en-US" sz="24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人类对复杂系统过于自信</a:t>
            </a:r>
            <a:endParaRPr lang="en-US" altLang="zh-CN" sz="24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endParaRPr lang="en-US" altLang="zh-CN" sz="2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r>
              <a:rPr lang="zh-CN" altLang="en-US" sz="2400"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大庆好一些</a:t>
            </a:r>
            <a:r>
              <a:rPr lang="zh-CN" altLang="en-US" sz="2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：万达</a:t>
            </a:r>
            <a:r>
              <a:rPr lang="en-US" altLang="zh-CN" sz="2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a:t>
            </a:r>
            <a:r>
              <a:rPr lang="zh-CN" altLang="en-US" sz="2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唐人</a:t>
            </a:r>
          </a:p>
        </p:txBody>
      </p:sp>
    </p:spTree>
    <p:extLst>
      <p:ext uri="{BB962C8B-B14F-4D97-AF65-F5344CB8AC3E}">
        <p14:creationId xmlns:p14="http://schemas.microsoft.com/office/powerpoint/2010/main" val="24337850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04512" y="0"/>
            <a:ext cx="1487488" cy="68580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42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3" name="矩形 2"/>
          <p:cNvSpPr/>
          <p:nvPr/>
        </p:nvSpPr>
        <p:spPr>
          <a:xfrm>
            <a:off x="431371" y="356659"/>
            <a:ext cx="3467616" cy="584775"/>
          </a:xfrm>
          <a:prstGeom prst="rect">
            <a:avLst/>
          </a:prstGeom>
          <a:noFill/>
        </p:spPr>
        <p:txBody>
          <a:bodyPr wrap="none" rtlCol="0">
            <a:spAutoFit/>
          </a:bodyPr>
          <a:lstStyle/>
          <a:p>
            <a:r>
              <a:rPr lang="zh-CN" altLang="en-US" sz="3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德勒兹的块茎结构</a:t>
            </a:r>
          </a:p>
        </p:txBody>
      </p:sp>
      <p:pic>
        <p:nvPicPr>
          <p:cNvPr id="12290" name="Picture 2"/>
          <p:cNvPicPr>
            <a:picLocks noChangeAspect="1" noChangeArrowheads="1"/>
          </p:cNvPicPr>
          <p:nvPr/>
        </p:nvPicPr>
        <p:blipFill>
          <a:blip r:embed="rId2" cstate="screen"/>
          <a:srcRect/>
          <a:stretch>
            <a:fillRect/>
          </a:stretch>
        </p:blipFill>
        <p:spPr bwMode="auto">
          <a:xfrm>
            <a:off x="527383" y="1132611"/>
            <a:ext cx="1344149" cy="1528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2195956" y="1220755"/>
            <a:ext cx="3262432" cy="872098"/>
          </a:xfrm>
          <a:prstGeom prst="rect">
            <a:avLst/>
          </a:prstGeom>
        </p:spPr>
        <p:txBody>
          <a:bodyPr wrap="none">
            <a:spAutoFit/>
          </a:bodyPr>
          <a:lstStyle/>
          <a:p>
            <a:r>
              <a:rPr lang="zh-CN" altLang="en-US" sz="24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法国后现代主义哲学家</a:t>
            </a:r>
            <a:endParaRPr lang="en-US" altLang="zh-CN" sz="24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r>
              <a:rPr lang="zh-CN" altLang="en-US" sz="2667" dirty="0">
                <a:solidFill>
                  <a:prstClr val="black"/>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吉尔</a:t>
            </a:r>
            <a:r>
              <a:rPr lang="en-US" altLang="zh-CN" sz="2667" dirty="0">
                <a:solidFill>
                  <a:prstClr val="black"/>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sz="2667" dirty="0">
                <a:solidFill>
                  <a:prstClr val="black"/>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德勒兹</a:t>
            </a:r>
            <a:endParaRPr lang="en-US" altLang="zh-CN" sz="2667" dirty="0">
              <a:solidFill>
                <a:prstClr val="black"/>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p:txBody>
      </p:sp>
      <p:sp>
        <p:nvSpPr>
          <p:cNvPr id="7" name="矩形 6"/>
          <p:cNvSpPr/>
          <p:nvPr/>
        </p:nvSpPr>
        <p:spPr>
          <a:xfrm>
            <a:off x="623392" y="2660915"/>
            <a:ext cx="5280587" cy="3785652"/>
          </a:xfrm>
          <a:prstGeom prst="rect">
            <a:avLst/>
          </a:prstGeom>
          <a:ln>
            <a:solidFill>
              <a:schemeClr val="bg1">
                <a:lumMod val="85000"/>
              </a:schemeClr>
            </a:solidFill>
          </a:ln>
        </p:spPr>
        <p:txBody>
          <a:bodyPr wrap="square">
            <a:spAutoFit/>
          </a:bodyPr>
          <a:lstStyle/>
          <a:p>
            <a:pPr indent="480895" algn="just"/>
            <a:r>
              <a:rPr lang="zh-CN" altLang="en-US" sz="2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德勒兹认为，</a:t>
            </a:r>
            <a:r>
              <a:rPr lang="zh-CN" altLang="en-US" sz="24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系统化、层级化的树状思维限制了人们思想的发展方向</a:t>
            </a:r>
            <a:r>
              <a:rPr lang="zh-CN" altLang="en-US" sz="2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，并提出了与树状思维相对立的“块茎”思维方式。块茎思维反对统一并废弃二分，舒展块茎以便多元化，从而</a:t>
            </a:r>
            <a:r>
              <a:rPr lang="zh-CN" altLang="en-US" sz="24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形成新的联结，创造新的关系</a:t>
            </a:r>
            <a:r>
              <a:rPr lang="zh-CN" altLang="en-US" sz="2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。块茎思维所具有的接续和异质性相混合的原则、繁殖性原则、无意指断裂原则以及绘图和贴花原则是当代科学进行发明创造的思维工具箱。</a:t>
            </a:r>
          </a:p>
        </p:txBody>
      </p:sp>
      <p:sp>
        <p:nvSpPr>
          <p:cNvPr id="4" name="AutoShape 2" descr="http://ep7atq.bay.livefilestore.com/y1p754X5V72Kz5fTE55aSaezeGXsEGgAuXvjnmDNv7MCNpOAKomf7em2jYZPvEK_zqW6G51NhA_Qo3kdBTPFKGoOL0ar-8BMiaG/2009-12-3-comic.jpg"/>
          <p:cNvSpPr>
            <a:spLocks noChangeAspect="1" noChangeArrowheads="1"/>
          </p:cNvSpPr>
          <p:nvPr/>
        </p:nvSpPr>
        <p:spPr bwMode="auto">
          <a:xfrm>
            <a:off x="84667" y="-182033"/>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lstStyle/>
          <a:p>
            <a:endParaRPr lang="zh-CN" altLang="en-US" sz="2400" dirty="0">
              <a:ea typeface="幼圆" panose="02010509060101010101" pitchFamily="49" charset="-122"/>
              <a:cs typeface="Arial Black" panose="020B0A04020102020204" pitchFamily="34" charset="0"/>
            </a:endParaRPr>
          </a:p>
        </p:txBody>
      </p:sp>
      <p:pic>
        <p:nvPicPr>
          <p:cNvPr id="2051" name="Picture 3"/>
          <p:cNvPicPr>
            <a:picLocks noChangeAspect="1" noChangeArrowheads="1"/>
          </p:cNvPicPr>
          <p:nvPr/>
        </p:nvPicPr>
        <p:blipFill rotWithShape="1">
          <a:blip r:embed="rId3" cstate="screen"/>
          <a:srcRect/>
          <a:stretch>
            <a:fillRect/>
          </a:stretch>
        </p:blipFill>
        <p:spPr bwMode="auto">
          <a:xfrm>
            <a:off x="6422975" y="3609149"/>
            <a:ext cx="3669367" cy="289219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6919068" y="1243104"/>
            <a:ext cx="3305392" cy="1569660"/>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r"/>
            <a:r>
              <a:rPr lang="zh-CN" altLang="en-US" sz="4800" spc="67"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解构主义</a:t>
            </a:r>
            <a:endParaRPr lang="en-US" altLang="zh-CN" sz="4800" spc="67"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r"/>
            <a:r>
              <a:rPr lang="zh-CN" altLang="en-US" sz="4800" spc="67"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向大树宣战</a:t>
            </a:r>
          </a:p>
        </p:txBody>
      </p:sp>
      <p:sp>
        <p:nvSpPr>
          <p:cNvPr id="12" name="矩形 11"/>
          <p:cNvSpPr/>
          <p:nvPr/>
        </p:nvSpPr>
        <p:spPr>
          <a:xfrm>
            <a:off x="6518986" y="2937074"/>
            <a:ext cx="3705473" cy="420564"/>
          </a:xfrm>
          <a:prstGeom prst="rect">
            <a:avLst/>
          </a:prstGeom>
        </p:spPr>
        <p:txBody>
          <a:bodyPr wrap="square">
            <a:spAutoFit/>
          </a:bodyPr>
          <a:lstStyle/>
          <a:p>
            <a:pPr algn="r"/>
            <a:r>
              <a:rPr lang="zh-CN" altLang="en-US" sz="2133"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块茎：相对于“树状”而言</a:t>
            </a:r>
          </a:p>
        </p:txBody>
      </p:sp>
      <p:sp>
        <p:nvSpPr>
          <p:cNvPr id="11" name="文本框 10"/>
          <p:cNvSpPr txBox="1"/>
          <p:nvPr/>
        </p:nvSpPr>
        <p:spPr>
          <a:xfrm>
            <a:off x="7174287" y="57318"/>
            <a:ext cx="3240194" cy="1027907"/>
          </a:xfrm>
          <a:prstGeom prst="star32">
            <a:avLst>
              <a:gd name="adj" fmla="val 45576"/>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zh-CN" altLang="en-US" sz="3733"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块茎结构</a:t>
            </a:r>
          </a:p>
        </p:txBody>
      </p:sp>
      <p:sp>
        <p:nvSpPr>
          <p:cNvPr id="13" name="文本框 12">
            <a:hlinkClick r:id="rId4" action="ppaction://hlinksldjump"/>
          </p:cNvPr>
          <p:cNvSpPr txBox="1"/>
          <p:nvPr/>
        </p:nvSpPr>
        <p:spPr>
          <a:xfrm>
            <a:off x="10990994" y="233380"/>
            <a:ext cx="1107369" cy="338554"/>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600" dirty="0">
                <a:solidFill>
                  <a:schemeClr val="bg1"/>
                </a:solidFill>
                <a:latin typeface="Arial Narrow" panose="020B0606020202030204" pitchFamily="34" charset="0"/>
                <a:ea typeface="方正粗宋简体" panose="03000509000000000000" pitchFamily="65" charset="-122"/>
                <a:cs typeface="Arial Black" panose="020B0A04020102020204" pitchFamily="34" charset="0"/>
              </a:rPr>
              <a:t>BSV3KJJG</a:t>
            </a:r>
            <a:endParaRPr lang="zh-CN" altLang="en-US" sz="1600" dirty="0">
              <a:solidFill>
                <a:schemeClr val="bg1"/>
              </a:solidFill>
              <a:latin typeface="Arial Narrow" panose="020B0606020202030204" pitchFamily="34" charset="0"/>
              <a:ea typeface="方正粗宋简体" panose="03000509000000000000" pitchFamily="65" charset="-122"/>
              <a:cs typeface="Arial Black" panose="020B0A04020102020204" pitchFamily="34" charset="0"/>
            </a:endParaRPr>
          </a:p>
        </p:txBody>
      </p:sp>
    </p:spTree>
    <p:extLst>
      <p:ext uri="{BB962C8B-B14F-4D97-AF65-F5344CB8AC3E}">
        <p14:creationId xmlns:p14="http://schemas.microsoft.com/office/powerpoint/2010/main" val="26228987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04512" y="0"/>
            <a:ext cx="1487488" cy="68580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42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3" name="TextBox 2"/>
          <p:cNvSpPr txBox="1"/>
          <p:nvPr/>
        </p:nvSpPr>
        <p:spPr>
          <a:xfrm>
            <a:off x="815414" y="740701"/>
            <a:ext cx="2371162" cy="748988"/>
          </a:xfrm>
          <a:prstGeom prst="rect">
            <a:avLst/>
          </a:prstGeom>
          <a:noFill/>
        </p:spPr>
        <p:txBody>
          <a:bodyPr wrap="none" rtlCol="0">
            <a:spAutoFit/>
          </a:bodyPr>
          <a:lstStyle/>
          <a:p>
            <a:r>
              <a:rPr lang="zh-CN" altLang="en-US" sz="4267"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块茎结构</a:t>
            </a:r>
          </a:p>
        </p:txBody>
      </p:sp>
      <p:grpSp>
        <p:nvGrpSpPr>
          <p:cNvPr id="4" name="组合 3"/>
          <p:cNvGrpSpPr/>
          <p:nvPr/>
        </p:nvGrpSpPr>
        <p:grpSpPr>
          <a:xfrm>
            <a:off x="4894896" y="1700808"/>
            <a:ext cx="5544865" cy="4364477"/>
            <a:chOff x="3635896" y="848511"/>
            <a:chExt cx="4158649" cy="3273358"/>
          </a:xfrm>
        </p:grpSpPr>
        <p:pic>
          <p:nvPicPr>
            <p:cNvPr id="3074" name="Picture 2"/>
            <p:cNvPicPr>
              <a:picLocks noChangeArrowheads="1"/>
            </p:cNvPicPr>
            <p:nvPr/>
          </p:nvPicPr>
          <p:blipFill rotWithShape="1">
            <a:blip r:embed="rId2" cstate="screen"/>
            <a:srcRect/>
            <a:stretch>
              <a:fillRect/>
            </a:stretch>
          </p:blipFill>
          <p:spPr bwMode="auto">
            <a:xfrm>
              <a:off x="5749745" y="848511"/>
              <a:ext cx="2044800" cy="1047600"/>
            </a:xfrm>
            <a:prstGeom prst="rect">
              <a:avLst/>
            </a:prstGeom>
            <a:noFill/>
            <a:ln w="9525">
              <a:solidFill>
                <a:schemeClr val="accent5">
                  <a:lumMod val="40000"/>
                  <a:lumOff val="6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rrowheads="1"/>
            </p:cNvPicPr>
            <p:nvPr/>
          </p:nvPicPr>
          <p:blipFill>
            <a:blip r:embed="rId3" cstate="screen"/>
            <a:srcRect/>
            <a:stretch>
              <a:fillRect/>
            </a:stretch>
          </p:blipFill>
          <p:spPr bwMode="auto">
            <a:xfrm>
              <a:off x="3635896" y="848511"/>
              <a:ext cx="2043298" cy="1046224"/>
            </a:xfrm>
            <a:prstGeom prst="rect">
              <a:avLst/>
            </a:prstGeom>
            <a:noFill/>
            <a:ln w="9525">
              <a:solidFill>
                <a:schemeClr val="accent5">
                  <a:lumMod val="40000"/>
                  <a:lumOff val="6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rrowheads="1"/>
            </p:cNvPicPr>
            <p:nvPr/>
          </p:nvPicPr>
          <p:blipFill>
            <a:blip r:embed="rId4" cstate="screen"/>
            <a:srcRect/>
            <a:stretch>
              <a:fillRect/>
            </a:stretch>
          </p:blipFill>
          <p:spPr bwMode="auto">
            <a:xfrm>
              <a:off x="3635896" y="1962078"/>
              <a:ext cx="2043298" cy="1046224"/>
            </a:xfrm>
            <a:prstGeom prst="rect">
              <a:avLst/>
            </a:prstGeom>
            <a:noFill/>
            <a:ln w="9525">
              <a:solidFill>
                <a:schemeClr val="accent5">
                  <a:lumMod val="40000"/>
                  <a:lumOff val="6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rrowheads="1"/>
            </p:cNvPicPr>
            <p:nvPr/>
          </p:nvPicPr>
          <p:blipFill>
            <a:blip r:embed="rId5" cstate="screen"/>
            <a:srcRect/>
            <a:stretch>
              <a:fillRect/>
            </a:stretch>
          </p:blipFill>
          <p:spPr bwMode="auto">
            <a:xfrm>
              <a:off x="3635896" y="3075645"/>
              <a:ext cx="2043298" cy="1046224"/>
            </a:xfrm>
            <a:prstGeom prst="rect">
              <a:avLst/>
            </a:prstGeom>
            <a:noFill/>
            <a:ln w="9525">
              <a:solidFill>
                <a:schemeClr val="accent5">
                  <a:lumMod val="40000"/>
                  <a:lumOff val="6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rrowheads="1"/>
            </p:cNvPicPr>
            <p:nvPr/>
          </p:nvPicPr>
          <p:blipFill rotWithShape="1">
            <a:blip r:embed="rId6" cstate="screen"/>
            <a:srcRect/>
            <a:stretch>
              <a:fillRect/>
            </a:stretch>
          </p:blipFill>
          <p:spPr bwMode="auto">
            <a:xfrm>
              <a:off x="5749745" y="1962078"/>
              <a:ext cx="2043298" cy="1046224"/>
            </a:xfrm>
            <a:prstGeom prst="rect">
              <a:avLst/>
            </a:prstGeom>
            <a:noFill/>
            <a:ln w="9525">
              <a:solidFill>
                <a:schemeClr val="accent5">
                  <a:lumMod val="40000"/>
                  <a:lumOff val="6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rrowheads="1"/>
            </p:cNvPicPr>
            <p:nvPr/>
          </p:nvPicPr>
          <p:blipFill>
            <a:blip r:embed="rId7" cstate="screen"/>
            <a:srcRect/>
            <a:stretch>
              <a:fillRect/>
            </a:stretch>
          </p:blipFill>
          <p:spPr bwMode="auto">
            <a:xfrm>
              <a:off x="5749745" y="3075645"/>
              <a:ext cx="2043298" cy="1046224"/>
            </a:xfrm>
            <a:prstGeom prst="rect">
              <a:avLst/>
            </a:prstGeom>
            <a:noFill/>
            <a:ln w="9525">
              <a:solidFill>
                <a:schemeClr val="accent5">
                  <a:lumMod val="40000"/>
                  <a:lumOff val="6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 name="矩形 4"/>
          <p:cNvSpPr/>
          <p:nvPr/>
        </p:nvSpPr>
        <p:spPr>
          <a:xfrm>
            <a:off x="623392" y="1745027"/>
            <a:ext cx="3936437" cy="1569660"/>
          </a:xfrm>
          <a:prstGeom prst="rect">
            <a:avLst/>
          </a:prstGeom>
        </p:spPr>
        <p:txBody>
          <a:bodyPr wrap="square">
            <a:spAutoFit/>
          </a:bodyPr>
          <a:lstStyle/>
          <a:p>
            <a:pPr indent="359824" algn="just"/>
            <a:r>
              <a:rPr lang="zh-CN" altLang="en-US" sz="2400" dirty="0">
                <a:latin typeface="幼圆" panose="02010509060101010101" pitchFamily="49" charset="-122"/>
                <a:ea typeface="幼圆" panose="02010509060101010101" pitchFamily="49" charset="-122"/>
                <a:cs typeface="Arial Black" panose="020B0A04020102020204" pitchFamily="34" charset="0"/>
              </a:rPr>
              <a:t>“树状”模式具有中心论、规范化和等级制的特征，而“块茎”则是非中心、无规则、多元化的形态。</a:t>
            </a:r>
          </a:p>
        </p:txBody>
      </p:sp>
      <p:sp>
        <p:nvSpPr>
          <p:cNvPr id="6" name="矩形 5"/>
          <p:cNvSpPr/>
          <p:nvPr/>
        </p:nvSpPr>
        <p:spPr>
          <a:xfrm>
            <a:off x="719403" y="3429001"/>
            <a:ext cx="3840427" cy="2143920"/>
          </a:xfrm>
          <a:prstGeom prst="rect">
            <a:avLst/>
          </a:prstGeom>
        </p:spPr>
        <p:txBody>
          <a:bodyPr wrap="square">
            <a:spAutoFit/>
          </a:bodyPr>
          <a:lstStyle/>
          <a:p>
            <a:r>
              <a:rPr lang="zh-CN" altLang="en-US" sz="2133" dirty="0">
                <a:latin typeface="方正超粗黑简体" panose="03000509000000000000" pitchFamily="65" charset="-122"/>
                <a:ea typeface="方正超粗黑简体" panose="03000509000000000000" pitchFamily="65" charset="-122"/>
                <a:cs typeface="Arial Black" panose="020B0A04020102020204" pitchFamily="34" charset="0"/>
              </a:rPr>
              <a:t>块茎思维的一项主要原则就是：</a:t>
            </a:r>
          </a:p>
          <a:p>
            <a:r>
              <a:rPr lang="zh-CN" altLang="en-US" sz="2667"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多样性永远大于同一性！</a:t>
            </a:r>
          </a:p>
          <a:p>
            <a:endParaRPr lang="zh-CN" altLang="en-US" sz="2133" dirty="0">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sz="2133" dirty="0">
                <a:latin typeface="方正超粗黑简体" panose="03000509000000000000" pitchFamily="65" charset="-122"/>
                <a:ea typeface="方正超粗黑简体" panose="03000509000000000000" pitchFamily="65" charset="-122"/>
                <a:cs typeface="Arial Black" panose="020B0A04020102020204" pitchFamily="34" charset="0"/>
              </a:rPr>
              <a:t>世界的本来面目，客观规律。</a:t>
            </a:r>
          </a:p>
          <a:p>
            <a:r>
              <a:rPr lang="zh-CN" altLang="en-US" sz="2133" dirty="0">
                <a:latin typeface="方正超粗黑简体" panose="03000509000000000000" pitchFamily="65" charset="-122"/>
                <a:ea typeface="方正超粗黑简体" panose="03000509000000000000" pitchFamily="65" charset="-122"/>
                <a:cs typeface="Arial Black" panose="020B0A04020102020204" pitchFamily="34" charset="0"/>
              </a:rPr>
              <a:t>世界可以被改造，但不能无限。</a:t>
            </a:r>
          </a:p>
          <a:p>
            <a:r>
              <a:rPr lang="zh-CN" altLang="en-US" sz="2133" dirty="0">
                <a:latin typeface="方正超粗黑简体" panose="03000509000000000000" pitchFamily="65" charset="-122"/>
                <a:ea typeface="方正超粗黑简体" panose="03000509000000000000" pitchFamily="65" charset="-122"/>
                <a:cs typeface="Arial Black" panose="020B0A04020102020204" pitchFamily="34" charset="0"/>
              </a:rPr>
              <a:t>与世界死磕到底一定会失败的。</a:t>
            </a:r>
          </a:p>
        </p:txBody>
      </p:sp>
      <p:sp>
        <p:nvSpPr>
          <p:cNvPr id="8" name="TextBox 7"/>
          <p:cNvSpPr txBox="1"/>
          <p:nvPr/>
        </p:nvSpPr>
        <p:spPr>
          <a:xfrm>
            <a:off x="6021178" y="2593552"/>
            <a:ext cx="1555234" cy="420564"/>
          </a:xfrm>
          <a:prstGeom prst="rect">
            <a:avLst/>
          </a:prstGeom>
          <a:solidFill>
            <a:schemeClr val="bg1">
              <a:alpha val="69000"/>
            </a:schemeClr>
          </a:solidFill>
        </p:spPr>
        <p:txBody>
          <a:bodyPr wrap="none" rtlCol="0">
            <a:spAutoFit/>
          </a:bodyPr>
          <a:lstStyle/>
          <a:p>
            <a:pPr algn="r"/>
            <a:r>
              <a:rPr lang="zh-CN" altLang="en-US" sz="2133" dirty="0">
                <a:latin typeface="幼圆" panose="02010509060101010101" pitchFamily="49" charset="-122"/>
                <a:ea typeface="幼圆" panose="02010509060101010101" pitchFamily="49" charset="-122"/>
                <a:cs typeface="Arial Black" panose="020B0A04020102020204" pitchFamily="34" charset="0"/>
              </a:rPr>
              <a:t>根茎类植物</a:t>
            </a:r>
          </a:p>
        </p:txBody>
      </p:sp>
      <p:sp>
        <p:nvSpPr>
          <p:cNvPr id="15" name="TextBox 14"/>
          <p:cNvSpPr txBox="1"/>
          <p:nvPr/>
        </p:nvSpPr>
        <p:spPr>
          <a:xfrm>
            <a:off x="9105271" y="2593552"/>
            <a:ext cx="1281120" cy="420564"/>
          </a:xfrm>
          <a:prstGeom prst="rect">
            <a:avLst/>
          </a:prstGeom>
          <a:solidFill>
            <a:schemeClr val="bg1">
              <a:alpha val="69000"/>
            </a:schemeClr>
          </a:solidFill>
        </p:spPr>
        <p:txBody>
          <a:bodyPr wrap="none" rtlCol="0">
            <a:spAutoFit/>
          </a:bodyPr>
          <a:lstStyle/>
          <a:p>
            <a:pPr algn="r"/>
            <a:r>
              <a:rPr lang="zh-CN" altLang="en-US" sz="2133" dirty="0">
                <a:latin typeface="幼圆" panose="02010509060101010101" pitchFamily="49" charset="-122"/>
                <a:ea typeface="幼圆" panose="02010509060101010101" pitchFamily="49" charset="-122"/>
                <a:cs typeface="Arial Black" panose="020B0A04020102020204" pitchFamily="34" charset="0"/>
              </a:rPr>
              <a:t>信息孤岛</a:t>
            </a:r>
          </a:p>
        </p:txBody>
      </p:sp>
      <p:sp>
        <p:nvSpPr>
          <p:cNvPr id="16" name="TextBox 15"/>
          <p:cNvSpPr txBox="1"/>
          <p:nvPr/>
        </p:nvSpPr>
        <p:spPr>
          <a:xfrm>
            <a:off x="9379385" y="4078757"/>
            <a:ext cx="1007006" cy="420564"/>
          </a:xfrm>
          <a:prstGeom prst="rect">
            <a:avLst/>
          </a:prstGeom>
          <a:solidFill>
            <a:schemeClr val="bg1">
              <a:alpha val="69000"/>
            </a:schemeClr>
          </a:solidFill>
        </p:spPr>
        <p:txBody>
          <a:bodyPr wrap="none" rtlCol="0">
            <a:spAutoFit/>
          </a:bodyPr>
          <a:lstStyle/>
          <a:p>
            <a:pPr algn="r"/>
            <a:r>
              <a:rPr lang="zh-CN" altLang="en-US" sz="2133" dirty="0">
                <a:latin typeface="幼圆" panose="02010509060101010101" pitchFamily="49" charset="-122"/>
                <a:ea typeface="幼圆" panose="02010509060101010101" pitchFamily="49" charset="-122"/>
                <a:cs typeface="Arial Black" panose="020B0A04020102020204" pitchFamily="34" charset="0"/>
              </a:rPr>
              <a:t>互联网</a:t>
            </a:r>
          </a:p>
        </p:txBody>
      </p:sp>
      <p:sp>
        <p:nvSpPr>
          <p:cNvPr id="17" name="TextBox 16"/>
          <p:cNvSpPr txBox="1"/>
          <p:nvPr/>
        </p:nvSpPr>
        <p:spPr>
          <a:xfrm>
            <a:off x="6843519" y="5560100"/>
            <a:ext cx="732893" cy="420564"/>
          </a:xfrm>
          <a:prstGeom prst="rect">
            <a:avLst/>
          </a:prstGeom>
          <a:solidFill>
            <a:schemeClr val="bg1">
              <a:alpha val="69000"/>
            </a:schemeClr>
          </a:solidFill>
        </p:spPr>
        <p:txBody>
          <a:bodyPr wrap="none" rtlCol="0">
            <a:spAutoFit/>
          </a:bodyPr>
          <a:lstStyle/>
          <a:p>
            <a:pPr algn="r"/>
            <a:r>
              <a:rPr lang="zh-CN" altLang="en-US" sz="2133" dirty="0">
                <a:latin typeface="幼圆" panose="02010509060101010101" pitchFamily="49" charset="-122"/>
                <a:ea typeface="幼圆" panose="02010509060101010101" pitchFamily="49" charset="-122"/>
                <a:cs typeface="Arial Black" panose="020B0A04020102020204" pitchFamily="34" charset="0"/>
              </a:rPr>
              <a:t>大脑</a:t>
            </a:r>
          </a:p>
        </p:txBody>
      </p:sp>
      <p:sp>
        <p:nvSpPr>
          <p:cNvPr id="18" name="TextBox 17"/>
          <p:cNvSpPr txBox="1"/>
          <p:nvPr/>
        </p:nvSpPr>
        <p:spPr>
          <a:xfrm>
            <a:off x="6295292" y="4078757"/>
            <a:ext cx="1281120" cy="420564"/>
          </a:xfrm>
          <a:prstGeom prst="rect">
            <a:avLst/>
          </a:prstGeom>
          <a:solidFill>
            <a:schemeClr val="bg1">
              <a:alpha val="69000"/>
            </a:schemeClr>
          </a:solidFill>
        </p:spPr>
        <p:txBody>
          <a:bodyPr wrap="none" rtlCol="0">
            <a:spAutoFit/>
          </a:bodyPr>
          <a:lstStyle/>
          <a:p>
            <a:pPr algn="r"/>
            <a:r>
              <a:rPr lang="zh-CN" altLang="en-US" sz="2133" dirty="0">
                <a:latin typeface="幼圆" panose="02010509060101010101" pitchFamily="49" charset="-122"/>
                <a:ea typeface="幼圆" panose="02010509060101010101" pitchFamily="49" charset="-122"/>
                <a:cs typeface="Arial Black" panose="020B0A04020102020204" pitchFamily="34" charset="0"/>
              </a:rPr>
              <a:t>社会发展</a:t>
            </a:r>
          </a:p>
        </p:txBody>
      </p:sp>
      <p:sp>
        <p:nvSpPr>
          <p:cNvPr id="19" name="TextBox 18"/>
          <p:cNvSpPr txBox="1"/>
          <p:nvPr/>
        </p:nvSpPr>
        <p:spPr>
          <a:xfrm>
            <a:off x="9105271" y="5560100"/>
            <a:ext cx="1281120" cy="420564"/>
          </a:xfrm>
          <a:prstGeom prst="rect">
            <a:avLst/>
          </a:prstGeom>
          <a:solidFill>
            <a:schemeClr val="bg1">
              <a:alpha val="69000"/>
            </a:schemeClr>
          </a:solidFill>
        </p:spPr>
        <p:txBody>
          <a:bodyPr wrap="none" rtlCol="0">
            <a:spAutoFit/>
          </a:bodyPr>
          <a:lstStyle/>
          <a:p>
            <a:pPr algn="r"/>
            <a:r>
              <a:rPr lang="zh-CN" altLang="en-US" sz="2133" dirty="0">
                <a:latin typeface="幼圆" panose="02010509060101010101" pitchFamily="49" charset="-122"/>
                <a:ea typeface="幼圆" panose="02010509060101010101" pitchFamily="49" charset="-122"/>
                <a:cs typeface="Arial Black" panose="020B0A04020102020204" pitchFamily="34" charset="0"/>
              </a:rPr>
              <a:t>经济结构</a:t>
            </a:r>
          </a:p>
        </p:txBody>
      </p:sp>
      <p:sp>
        <p:nvSpPr>
          <p:cNvPr id="9" name="TextBox 8"/>
          <p:cNvSpPr txBox="1"/>
          <p:nvPr/>
        </p:nvSpPr>
        <p:spPr>
          <a:xfrm>
            <a:off x="814249" y="5733256"/>
            <a:ext cx="3599896" cy="666786"/>
          </a:xfrm>
          <a:prstGeom prst="rect">
            <a:avLst/>
          </a:prstGeom>
          <a:noFill/>
          <a:ln>
            <a:solidFill>
              <a:srgbClr val="C00000"/>
            </a:solidFill>
          </a:ln>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3733" spc="67"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块茎结构更有机</a:t>
            </a:r>
          </a:p>
        </p:txBody>
      </p:sp>
      <p:sp>
        <p:nvSpPr>
          <p:cNvPr id="10" name="文本框 9"/>
          <p:cNvSpPr txBox="1"/>
          <p:nvPr/>
        </p:nvSpPr>
        <p:spPr>
          <a:xfrm>
            <a:off x="6257094" y="637604"/>
            <a:ext cx="3289221" cy="649188"/>
          </a:xfrm>
          <a:prstGeom prst="wedgeEllipseCallout">
            <a:avLst>
              <a:gd name="adj1" fmla="val 18517"/>
              <a:gd name="adj2" fmla="val 116371"/>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为信息孤岛正名</a:t>
            </a:r>
          </a:p>
        </p:txBody>
      </p:sp>
      <p:sp>
        <p:nvSpPr>
          <p:cNvPr id="7" name="TextBox 6"/>
          <p:cNvSpPr txBox="1"/>
          <p:nvPr/>
        </p:nvSpPr>
        <p:spPr>
          <a:xfrm>
            <a:off x="9264353" y="1028734"/>
            <a:ext cx="803425" cy="461665"/>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sz="2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实例</a:t>
            </a:r>
          </a:p>
        </p:txBody>
      </p:sp>
    </p:spTree>
    <p:extLst>
      <p:ext uri="{BB962C8B-B14F-4D97-AF65-F5344CB8AC3E}">
        <p14:creationId xmlns:p14="http://schemas.microsoft.com/office/powerpoint/2010/main" val="9369179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04512" y="0"/>
            <a:ext cx="1487488" cy="68580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42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4" name="矩形 3"/>
          <p:cNvSpPr/>
          <p:nvPr/>
        </p:nvSpPr>
        <p:spPr>
          <a:xfrm>
            <a:off x="860400" y="1488013"/>
            <a:ext cx="3219259" cy="1938992"/>
          </a:xfrm>
          <a:prstGeom prst="rect">
            <a:avLst/>
          </a:prstGeom>
        </p:spPr>
        <p:txBody>
          <a:bodyPr wrap="square">
            <a:spAutoFit/>
          </a:bodyPr>
          <a:lstStyle/>
          <a:p>
            <a:pPr marL="380990" indent="-380990">
              <a:buFont typeface="Wingdings" panose="05000000000000000000" pitchFamily="2" charset="2"/>
              <a:buChar char="n"/>
            </a:pPr>
            <a:r>
              <a:rPr lang="zh-CN" altLang="en-US" sz="2400" dirty="0">
                <a:latin typeface="幼圆" panose="02010509060101010101" pitchFamily="49" charset="-122"/>
                <a:ea typeface="幼圆" panose="02010509060101010101" pitchFamily="49" charset="-122"/>
                <a:cs typeface="Arial Black" panose="020B0A04020102020204" pitchFamily="34" charset="0"/>
              </a:rPr>
              <a:t>土豆比树容易成活</a:t>
            </a:r>
          </a:p>
          <a:p>
            <a:pPr marL="380990" indent="-380990">
              <a:buFont typeface="Wingdings" panose="05000000000000000000" pitchFamily="2" charset="2"/>
              <a:buChar char="n"/>
            </a:pPr>
            <a:r>
              <a:rPr lang="zh-CN" altLang="en-US" sz="2400" dirty="0">
                <a:latin typeface="幼圆" panose="02010509060101010101" pitchFamily="49" charset="-122"/>
                <a:ea typeface="幼圆" panose="02010509060101010101" pitchFamily="49" charset="-122"/>
                <a:cs typeface="Arial Black" panose="020B0A04020102020204" pitchFamily="34" charset="0"/>
              </a:rPr>
              <a:t>土豆能休眠</a:t>
            </a:r>
          </a:p>
          <a:p>
            <a:pPr marL="380990" indent="-380990">
              <a:buFont typeface="Wingdings" panose="05000000000000000000" pitchFamily="2" charset="2"/>
              <a:buChar char="n"/>
            </a:pPr>
            <a:r>
              <a:rPr lang="zh-CN" altLang="en-US" sz="2400" dirty="0">
                <a:latin typeface="幼圆" panose="02010509060101010101" pitchFamily="49" charset="-122"/>
                <a:ea typeface="幼圆" panose="02010509060101010101" pitchFamily="49" charset="-122"/>
                <a:cs typeface="Arial Black" panose="020B0A04020102020204" pitchFamily="34" charset="0"/>
              </a:rPr>
              <a:t>土豆不怕抠</a:t>
            </a:r>
            <a:endParaRPr lang="en-US" altLang="zh-CN" sz="2400" dirty="0">
              <a:latin typeface="幼圆" panose="02010509060101010101" pitchFamily="49" charset="-122"/>
              <a:ea typeface="幼圆" panose="02010509060101010101" pitchFamily="49" charset="-122"/>
              <a:cs typeface="Arial Black" panose="020B0A04020102020204" pitchFamily="34" charset="0"/>
            </a:endParaRPr>
          </a:p>
          <a:p>
            <a:pPr marL="380990" indent="-380990">
              <a:buFont typeface="Wingdings" panose="05000000000000000000" pitchFamily="2" charset="2"/>
              <a:buChar char="n"/>
            </a:pPr>
            <a:r>
              <a:rPr lang="zh-CN" altLang="en-US" sz="2400" dirty="0">
                <a:latin typeface="幼圆" panose="02010509060101010101" pitchFamily="49" charset="-122"/>
                <a:ea typeface="幼圆" panose="02010509060101010101" pitchFamily="49" charset="-122"/>
                <a:cs typeface="Arial Black" panose="020B0A04020102020204" pitchFamily="34" charset="0"/>
              </a:rPr>
              <a:t>土豆可以互相替代</a:t>
            </a:r>
          </a:p>
          <a:p>
            <a:pPr marL="380990" indent="-380990">
              <a:buFont typeface="Wingdings" panose="05000000000000000000" pitchFamily="2" charset="2"/>
              <a:buChar char="n"/>
            </a:pPr>
            <a:r>
              <a:rPr lang="zh-CN" altLang="en-US" sz="2400" dirty="0">
                <a:latin typeface="幼圆" panose="02010509060101010101" pitchFamily="49" charset="-122"/>
                <a:ea typeface="幼圆" panose="02010509060101010101" pitchFamily="49" charset="-122"/>
                <a:cs typeface="Arial Black" panose="020B0A04020102020204" pitchFamily="34" charset="0"/>
              </a:rPr>
              <a:t>土豆能够自繁殖</a:t>
            </a:r>
          </a:p>
        </p:txBody>
      </p:sp>
      <p:sp>
        <p:nvSpPr>
          <p:cNvPr id="7" name="TextBox 6"/>
          <p:cNvSpPr txBox="1"/>
          <p:nvPr/>
        </p:nvSpPr>
        <p:spPr>
          <a:xfrm>
            <a:off x="789908" y="548680"/>
            <a:ext cx="3599896" cy="666786"/>
          </a:xfrm>
          <a:prstGeom prst="rect">
            <a:avLst/>
          </a:prstGeom>
          <a:noFill/>
          <a:ln>
            <a:solidFill>
              <a:srgbClr val="C00000"/>
            </a:solidFill>
          </a:ln>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3733" spc="67"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块茎结构更有机</a:t>
            </a:r>
          </a:p>
        </p:txBody>
      </p:sp>
      <p:sp>
        <p:nvSpPr>
          <p:cNvPr id="5" name="矩形 4"/>
          <p:cNvSpPr/>
          <p:nvPr/>
        </p:nvSpPr>
        <p:spPr>
          <a:xfrm>
            <a:off x="5063115" y="1771381"/>
            <a:ext cx="5280587" cy="4893647"/>
          </a:xfrm>
          <a:prstGeom prst="rect">
            <a:avLst/>
          </a:prstGeom>
          <a:ln>
            <a:noFill/>
          </a:ln>
        </p:spPr>
        <p:txBody>
          <a:bodyPr wrap="square">
            <a:spAutoFit/>
          </a:bodyPr>
          <a:lstStyle/>
          <a:p>
            <a:endParaRPr lang="en-US" altLang="zh-CN" sz="16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r>
              <a:rPr lang="zh-CN" altLang="en-US" sz="32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块茎结构系统的特点：</a:t>
            </a:r>
            <a:endParaRPr lang="en-US" altLang="zh-CN" sz="32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endParaRPr lang="zh-CN" altLang="en-US" sz="2400" dirty="0">
              <a:ln>
                <a:solidFill>
                  <a:srgbClr val="FFFF00"/>
                </a:solidFill>
              </a:ln>
              <a:latin typeface="幼圆" panose="02010509060101010101" pitchFamily="49" charset="-122"/>
              <a:ea typeface="幼圆" panose="02010509060101010101" pitchFamily="49" charset="-122"/>
              <a:cs typeface="Arial Black" panose="020B0A04020102020204" pitchFamily="34" charset="0"/>
            </a:endParaRPr>
          </a:p>
          <a:p>
            <a:pPr marL="457189" indent="-457189">
              <a:buFont typeface="Arial Black" panose="020B0A04020102020204" pitchFamily="34" charset="0"/>
              <a:buAutoNum type="circleNumDbPlain"/>
            </a:pPr>
            <a:r>
              <a:rPr lang="zh-CN" altLang="en-US" sz="2400" dirty="0">
                <a:latin typeface="幼圆" panose="02010509060101010101" pitchFamily="49" charset="-122"/>
                <a:ea typeface="幼圆" panose="02010509060101010101" pitchFamily="49" charset="-122"/>
                <a:cs typeface="Arial Black" panose="020B0A04020102020204" pitchFamily="34" charset="0"/>
              </a:rPr>
              <a:t>中心点不重要，可有可无。</a:t>
            </a:r>
          </a:p>
          <a:p>
            <a:pPr marL="457189" indent="-457189">
              <a:buFont typeface="Arial Black" panose="020B0A04020102020204" pitchFamily="34" charset="0"/>
              <a:buAutoNum type="circleNumDbPlain"/>
            </a:pPr>
            <a:r>
              <a:rPr lang="zh-CN" altLang="en-US" sz="2400" dirty="0">
                <a:latin typeface="幼圆" panose="02010509060101010101" pitchFamily="49" charset="-122"/>
                <a:ea typeface="幼圆" panose="02010509060101010101" pitchFamily="49" charset="-122"/>
                <a:cs typeface="Arial Black" panose="020B0A04020102020204" pitchFamily="34" charset="0"/>
              </a:rPr>
              <a:t>块，与根，与身体，界限不是很清楚，互有混杂，互相连接，但又可以在总体上区分出一块一块的，连接可以被斩断而不太影响系统整体。</a:t>
            </a:r>
          </a:p>
          <a:p>
            <a:pPr marL="457189" indent="-457189">
              <a:buFont typeface="Arial Black" panose="020B0A04020102020204" pitchFamily="34" charset="0"/>
              <a:buAutoNum type="circleNumDbPlain"/>
            </a:pPr>
            <a:r>
              <a:rPr lang="zh-CN" altLang="en-US" sz="2400" dirty="0">
                <a:latin typeface="幼圆" panose="02010509060101010101" pitchFamily="49" charset="-122"/>
                <a:ea typeface="幼圆" panose="02010509060101010101" pitchFamily="49" charset="-122"/>
                <a:cs typeface="Arial Black" panose="020B0A04020102020204" pitchFamily="34" charset="0"/>
              </a:rPr>
              <a:t>块茎结构具有明显的组团性质，且各组团可以是同类的，也可以是不同类的，还可以功能互换。</a:t>
            </a:r>
          </a:p>
          <a:p>
            <a:pPr marL="457189" indent="-457189">
              <a:buFont typeface="Arial Black" panose="020B0A04020102020204" pitchFamily="34" charset="0"/>
              <a:buAutoNum type="circleNumDbPlain"/>
            </a:pPr>
            <a:r>
              <a:rPr lang="zh-CN" altLang="en-US" sz="2400" dirty="0">
                <a:latin typeface="幼圆" panose="02010509060101010101" pitchFamily="49" charset="-122"/>
                <a:ea typeface="幼圆" panose="02010509060101010101" pitchFamily="49" charset="-122"/>
                <a:cs typeface="Arial Black" panose="020B0A04020102020204" pitchFamily="34" charset="0"/>
              </a:rPr>
              <a:t>系统的质量以块茎为主，其他部分质量很少。</a:t>
            </a:r>
          </a:p>
        </p:txBody>
      </p:sp>
      <p:grpSp>
        <p:nvGrpSpPr>
          <p:cNvPr id="8" name="组合 7"/>
          <p:cNvGrpSpPr/>
          <p:nvPr/>
        </p:nvGrpSpPr>
        <p:grpSpPr>
          <a:xfrm>
            <a:off x="7440149" y="164638"/>
            <a:ext cx="2578547" cy="1344149"/>
            <a:chOff x="3347864" y="1193142"/>
            <a:chExt cx="4224377" cy="2674017"/>
          </a:xfrm>
        </p:grpSpPr>
        <p:grpSp>
          <p:nvGrpSpPr>
            <p:cNvPr id="9" name="组合 8"/>
            <p:cNvGrpSpPr/>
            <p:nvPr/>
          </p:nvGrpSpPr>
          <p:grpSpPr>
            <a:xfrm>
              <a:off x="3347864" y="1193142"/>
              <a:ext cx="2272133" cy="2421228"/>
              <a:chOff x="683568" y="1223493"/>
              <a:chExt cx="2272133" cy="2421228"/>
            </a:xfrm>
          </p:grpSpPr>
          <p:pic>
            <p:nvPicPr>
              <p:cNvPr id="14" name="Picture 2" descr="D:\My Documents\论文_与对外交流_媒体_技术研讨\大系统观\材料\图\全息照片实物.jpg"/>
              <p:cNvPicPr>
                <a:picLocks noChangeAspect="1" noChangeArrowheads="1"/>
              </p:cNvPicPr>
              <p:nvPr/>
            </p:nvPicPr>
            <p:blipFill rotWithShape="1">
              <a:blip r:embed="rId2" cstate="screen"/>
              <a:srcRect/>
              <a:stretch>
                <a:fillRect/>
              </a:stretch>
            </p:blipFill>
            <p:spPr bwMode="auto">
              <a:xfrm>
                <a:off x="683568" y="1347788"/>
                <a:ext cx="2057400" cy="2296933"/>
              </a:xfrm>
              <a:prstGeom prst="rect">
                <a:avLst/>
              </a:prstGeom>
              <a:noFill/>
              <a:extLst>
                <a:ext uri="{909E8E84-426E-40DD-AFC4-6F175D3DCCD1}">
                  <a14:hiddenFill xmlns:a14="http://schemas.microsoft.com/office/drawing/2010/main">
                    <a:solidFill>
                      <a:srgbClr val="FFFFFF"/>
                    </a:solidFill>
                  </a14:hiddenFill>
                </a:ext>
              </a:extLst>
            </p:spPr>
          </p:pic>
          <p:sp>
            <p:nvSpPr>
              <p:cNvPr id="15" name="任意多边形 14"/>
              <p:cNvSpPr/>
              <p:nvPr/>
            </p:nvSpPr>
            <p:spPr>
              <a:xfrm>
                <a:off x="1584101" y="1223493"/>
                <a:ext cx="1371600" cy="1300766"/>
              </a:xfrm>
              <a:custGeom>
                <a:avLst/>
                <a:gdLst>
                  <a:gd name="connsiteX0" fmla="*/ 0 w 1371600"/>
                  <a:gd name="connsiteY0" fmla="*/ 90152 h 1300766"/>
                  <a:gd name="connsiteX1" fmla="*/ 25758 w 1371600"/>
                  <a:gd name="connsiteY1" fmla="*/ 392806 h 1300766"/>
                  <a:gd name="connsiteX2" fmla="*/ 431443 w 1371600"/>
                  <a:gd name="connsiteY2" fmla="*/ 708338 h 1300766"/>
                  <a:gd name="connsiteX3" fmla="*/ 528034 w 1371600"/>
                  <a:gd name="connsiteY3" fmla="*/ 1017431 h 1300766"/>
                  <a:gd name="connsiteX4" fmla="*/ 811369 w 1371600"/>
                  <a:gd name="connsiteY4" fmla="*/ 927279 h 1300766"/>
                  <a:gd name="connsiteX5" fmla="*/ 972355 w 1371600"/>
                  <a:gd name="connsiteY5" fmla="*/ 1101144 h 1300766"/>
                  <a:gd name="connsiteX6" fmla="*/ 920840 w 1371600"/>
                  <a:gd name="connsiteY6" fmla="*/ 1287887 h 1300766"/>
                  <a:gd name="connsiteX7" fmla="*/ 1287888 w 1371600"/>
                  <a:gd name="connsiteY7" fmla="*/ 1300766 h 1300766"/>
                  <a:gd name="connsiteX8" fmla="*/ 1371600 w 1371600"/>
                  <a:gd name="connsiteY8" fmla="*/ 19318 h 1300766"/>
                  <a:gd name="connsiteX9" fmla="*/ 315533 w 1371600"/>
                  <a:gd name="connsiteY9" fmla="*/ 25758 h 1300766"/>
                  <a:gd name="connsiteX10" fmla="*/ 38637 w 1371600"/>
                  <a:gd name="connsiteY10" fmla="*/ 0 h 130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600" h="1300766">
                    <a:moveTo>
                      <a:pt x="0" y="90152"/>
                    </a:moveTo>
                    <a:lnTo>
                      <a:pt x="25758" y="392806"/>
                    </a:lnTo>
                    <a:lnTo>
                      <a:pt x="431443" y="708338"/>
                    </a:lnTo>
                    <a:lnTo>
                      <a:pt x="528034" y="1017431"/>
                    </a:lnTo>
                    <a:lnTo>
                      <a:pt x="811369" y="927279"/>
                    </a:lnTo>
                    <a:lnTo>
                      <a:pt x="972355" y="1101144"/>
                    </a:lnTo>
                    <a:lnTo>
                      <a:pt x="920840" y="1287887"/>
                    </a:lnTo>
                    <a:lnTo>
                      <a:pt x="1287888" y="1300766"/>
                    </a:lnTo>
                    <a:lnTo>
                      <a:pt x="1371600" y="19318"/>
                    </a:lnTo>
                    <a:lnTo>
                      <a:pt x="315533" y="25758"/>
                    </a:lnTo>
                    <a:lnTo>
                      <a:pt x="38637" y="0"/>
                    </a:lnTo>
                  </a:path>
                </a:pathLst>
              </a:cu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幼圆" panose="02010509060101010101" pitchFamily="49" charset="-122"/>
                  <a:cs typeface="Arial Black" panose="020B0A04020102020204" pitchFamily="34" charset="0"/>
                </a:endParaRPr>
              </a:p>
            </p:txBody>
          </p:sp>
          <p:sp>
            <p:nvSpPr>
              <p:cNvPr id="16" name="任意多边形 15"/>
              <p:cNvSpPr/>
              <p:nvPr/>
            </p:nvSpPr>
            <p:spPr>
              <a:xfrm>
                <a:off x="1331639" y="2859781"/>
                <a:ext cx="709661" cy="623953"/>
              </a:xfrm>
              <a:custGeom>
                <a:avLst/>
                <a:gdLst>
                  <a:gd name="connsiteX0" fmla="*/ 489397 w 1229932"/>
                  <a:gd name="connsiteY0" fmla="*/ 470079 h 1210614"/>
                  <a:gd name="connsiteX1" fmla="*/ 888642 w 1229932"/>
                  <a:gd name="connsiteY1" fmla="*/ 528034 h 1210614"/>
                  <a:gd name="connsiteX2" fmla="*/ 959476 w 1229932"/>
                  <a:gd name="connsiteY2" fmla="*/ 850006 h 1210614"/>
                  <a:gd name="connsiteX3" fmla="*/ 1229932 w 1229932"/>
                  <a:gd name="connsiteY3" fmla="*/ 1062507 h 1210614"/>
                  <a:gd name="connsiteX4" fmla="*/ 1191296 w 1229932"/>
                  <a:gd name="connsiteY4" fmla="*/ 1204175 h 1210614"/>
                  <a:gd name="connsiteX5" fmla="*/ 521594 w 1229932"/>
                  <a:gd name="connsiteY5" fmla="*/ 1152659 h 1210614"/>
                  <a:gd name="connsiteX6" fmla="*/ 218941 w 1229932"/>
                  <a:gd name="connsiteY6" fmla="*/ 1210614 h 1210614"/>
                  <a:gd name="connsiteX7" fmla="*/ 51516 w 1229932"/>
                  <a:gd name="connsiteY7" fmla="*/ 631065 h 1210614"/>
                  <a:gd name="connsiteX8" fmla="*/ 0 w 1229932"/>
                  <a:gd name="connsiteY8" fmla="*/ 0 h 1210614"/>
                  <a:gd name="connsiteX9" fmla="*/ 425003 w 1229932"/>
                  <a:gd name="connsiteY9" fmla="*/ 109471 h 1210614"/>
                  <a:gd name="connsiteX10" fmla="*/ 540913 w 1229932"/>
                  <a:gd name="connsiteY10" fmla="*/ 502276 h 1210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9932" h="1210614">
                    <a:moveTo>
                      <a:pt x="489397" y="470079"/>
                    </a:moveTo>
                    <a:lnTo>
                      <a:pt x="888642" y="528034"/>
                    </a:lnTo>
                    <a:lnTo>
                      <a:pt x="959476" y="850006"/>
                    </a:lnTo>
                    <a:lnTo>
                      <a:pt x="1229932" y="1062507"/>
                    </a:lnTo>
                    <a:lnTo>
                      <a:pt x="1191296" y="1204175"/>
                    </a:lnTo>
                    <a:lnTo>
                      <a:pt x="521594" y="1152659"/>
                    </a:lnTo>
                    <a:lnTo>
                      <a:pt x="218941" y="1210614"/>
                    </a:lnTo>
                    <a:lnTo>
                      <a:pt x="51516" y="631065"/>
                    </a:lnTo>
                    <a:lnTo>
                      <a:pt x="0" y="0"/>
                    </a:lnTo>
                    <a:lnTo>
                      <a:pt x="425003" y="109471"/>
                    </a:lnTo>
                    <a:lnTo>
                      <a:pt x="540913" y="502276"/>
                    </a:lnTo>
                  </a:path>
                </a:pathLst>
              </a:cu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幼圆" panose="02010509060101010101" pitchFamily="49" charset="-122"/>
                  <a:cs typeface="Arial Black" panose="020B0A04020102020204" pitchFamily="34" charset="0"/>
                </a:endParaRPr>
              </a:p>
            </p:txBody>
          </p:sp>
        </p:grpSp>
        <p:pic>
          <p:nvPicPr>
            <p:cNvPr id="10" name="Picture 3"/>
            <p:cNvPicPr>
              <a:picLocks noChangeAspect="1" noChangeArrowheads="1"/>
            </p:cNvPicPr>
            <p:nvPr/>
          </p:nvPicPr>
          <p:blipFill rotWithShape="1">
            <a:blip r:embed="rId3" cstate="screen"/>
            <a:srcRect/>
            <a:stretch>
              <a:fillRect/>
            </a:stretch>
          </p:blipFill>
          <p:spPr bwMode="auto">
            <a:xfrm>
              <a:off x="5868144" y="1228322"/>
              <a:ext cx="1704097" cy="1423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rotWithShape="1">
            <a:blip r:embed="rId4" cstate="screen"/>
            <a:srcRect/>
            <a:stretch>
              <a:fillRect/>
            </a:stretch>
          </p:blipFill>
          <p:spPr bwMode="auto">
            <a:xfrm>
              <a:off x="6444208" y="2973982"/>
              <a:ext cx="1069372" cy="893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2" name="直接箭头连接符 11"/>
            <p:cNvCxnSpPr/>
            <p:nvPr/>
          </p:nvCxnSpPr>
          <p:spPr>
            <a:xfrm>
              <a:off x="5076056" y="1563638"/>
              <a:ext cx="864096" cy="72008"/>
            </a:xfrm>
            <a:prstGeom prst="straightConnector1">
              <a:avLst/>
            </a:prstGeom>
            <a:ln w="38100">
              <a:solidFill>
                <a:srgbClr val="00B0F0"/>
              </a:solidFill>
              <a:headEnd type="oval"/>
              <a:tailEnd type="arrow"/>
            </a:ln>
          </p:spPr>
          <p:style>
            <a:lnRef idx="1">
              <a:schemeClr val="accent6"/>
            </a:lnRef>
            <a:fillRef idx="0">
              <a:schemeClr val="accent6"/>
            </a:fillRef>
            <a:effectRef idx="0">
              <a:schemeClr val="accent6"/>
            </a:effectRef>
            <a:fontRef idx="minor">
              <a:schemeClr val="tx1"/>
            </a:fontRef>
          </p:style>
        </p:cxnSp>
        <p:cxnSp>
          <p:nvCxnSpPr>
            <p:cNvPr id="13" name="直接箭头连接符 12"/>
            <p:cNvCxnSpPr/>
            <p:nvPr/>
          </p:nvCxnSpPr>
          <p:spPr>
            <a:xfrm>
              <a:off x="4391829" y="3219822"/>
              <a:ext cx="1980371" cy="72008"/>
            </a:xfrm>
            <a:prstGeom prst="straightConnector1">
              <a:avLst/>
            </a:prstGeom>
            <a:ln w="38100">
              <a:solidFill>
                <a:srgbClr val="00B0F0"/>
              </a:solidFill>
              <a:headEnd type="oval"/>
              <a:tailEnd type="arrow"/>
            </a:ln>
          </p:spPr>
          <p:style>
            <a:lnRef idx="1">
              <a:schemeClr val="accent6"/>
            </a:lnRef>
            <a:fillRef idx="0">
              <a:schemeClr val="accent6"/>
            </a:fillRef>
            <a:effectRef idx="0">
              <a:schemeClr val="accent6"/>
            </a:effectRef>
            <a:fontRef idx="minor">
              <a:schemeClr val="tx1"/>
            </a:fontRef>
          </p:style>
        </p:cxnSp>
      </p:grpSp>
      <p:cxnSp>
        <p:nvCxnSpPr>
          <p:cNvPr id="17" name="直接箭头连接符 16"/>
          <p:cNvCxnSpPr/>
          <p:nvPr/>
        </p:nvCxnSpPr>
        <p:spPr>
          <a:xfrm flipH="1" flipV="1">
            <a:off x="9330148" y="1837524"/>
            <a:ext cx="482520" cy="2698605"/>
          </a:xfrm>
          <a:prstGeom prst="straightConnector1">
            <a:avLst/>
          </a:prstGeom>
          <a:ln w="38100">
            <a:solidFill>
              <a:srgbClr val="FF0000">
                <a:alpha val="37000"/>
              </a:srgbClr>
            </a:solidFill>
            <a:headEnd type="oval"/>
            <a:tailEnd type="arrow"/>
          </a:ln>
        </p:spPr>
        <p:style>
          <a:lnRef idx="1">
            <a:schemeClr val="accent6"/>
          </a:lnRef>
          <a:fillRef idx="0">
            <a:schemeClr val="accent6"/>
          </a:fillRef>
          <a:effectRef idx="0">
            <a:schemeClr val="accent6"/>
          </a:effectRef>
          <a:fontRef idx="minor">
            <a:schemeClr val="tx1"/>
          </a:fontRef>
        </p:style>
      </p:cxnSp>
      <p:sp>
        <p:nvSpPr>
          <p:cNvPr id="18" name="文本框 17"/>
          <p:cNvSpPr txBox="1"/>
          <p:nvPr/>
        </p:nvSpPr>
        <p:spPr>
          <a:xfrm>
            <a:off x="7763609" y="1365601"/>
            <a:ext cx="2031325" cy="461665"/>
          </a:xfrm>
          <a:prstGeom prst="rect">
            <a:avLst/>
          </a:prstGeom>
          <a:noFill/>
        </p:spPr>
        <p:txBody>
          <a:bodyPr wrap="none" rtlCol="0">
            <a:spAutoFit/>
          </a:bodyPr>
          <a:lstStyle/>
          <a:p>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部分就是整体</a:t>
            </a:r>
          </a:p>
        </p:txBody>
      </p:sp>
      <p:sp>
        <p:nvSpPr>
          <p:cNvPr id="6" name="灯片编号占位符 5"/>
          <p:cNvSpPr>
            <a:spLocks noGrp="1"/>
          </p:cNvSpPr>
          <p:nvPr>
            <p:ph type="sldNum" sz="quarter" idx="12"/>
          </p:nvPr>
        </p:nvSpPr>
        <p:spPr/>
        <p:txBody>
          <a:bodyPr/>
          <a:lstStyle/>
          <a:p>
            <a:fld id="{63181AFE-CEA3-4E49-A4C8-E3E2C1424399}" type="slidenum">
              <a:rPr lang="zh-CN" altLang="en-US" smtClean="0"/>
              <a:t>16</a:t>
            </a:fld>
            <a:endParaRPr lang="zh-CN" altLang="en-US"/>
          </a:p>
        </p:txBody>
      </p:sp>
      <p:grpSp>
        <p:nvGrpSpPr>
          <p:cNvPr id="20" name="组合 19"/>
          <p:cNvGrpSpPr/>
          <p:nvPr/>
        </p:nvGrpSpPr>
        <p:grpSpPr>
          <a:xfrm>
            <a:off x="629561" y="3525011"/>
            <a:ext cx="4202299" cy="2343589"/>
            <a:chOff x="467544" y="2643758"/>
            <a:chExt cx="3151724" cy="1757692"/>
          </a:xfrm>
        </p:grpSpPr>
        <p:pic>
          <p:nvPicPr>
            <p:cNvPr id="3" name="图片 2"/>
            <p:cNvPicPr>
              <a:picLocks noChangeAspect="1"/>
            </p:cNvPicPr>
            <p:nvPr/>
          </p:nvPicPr>
          <p:blipFill rotWithShape="1">
            <a:blip r:embed="rId5" cstate="screen"/>
            <a:srcRect/>
            <a:stretch>
              <a:fillRect/>
            </a:stretch>
          </p:blipFill>
          <p:spPr>
            <a:xfrm>
              <a:off x="467544" y="2643758"/>
              <a:ext cx="3151724" cy="1757692"/>
            </a:xfrm>
            <a:prstGeom prst="rect">
              <a:avLst/>
            </a:prstGeom>
          </p:spPr>
        </p:pic>
        <p:sp>
          <p:nvSpPr>
            <p:cNvPr id="19" name="椭圆 18"/>
            <p:cNvSpPr/>
            <p:nvPr/>
          </p:nvSpPr>
          <p:spPr>
            <a:xfrm>
              <a:off x="1838741" y="2662887"/>
              <a:ext cx="1643078" cy="1719433"/>
            </a:xfrm>
            <a:prstGeom prst="ellipse">
              <a:avLst/>
            </a:prstGeom>
            <a:solidFill>
              <a:srgbClr val="FF0000">
                <a:alpha val="20000"/>
              </a:srgbClr>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方正粗宋简体" panose="03000509000000000000" pitchFamily="65" charset="-122"/>
                <a:cs typeface="Arial Black" panose="020B0A04020102020204" pitchFamily="34" charset="0"/>
              </a:endParaRPr>
            </a:p>
          </p:txBody>
        </p:sp>
        <p:sp>
          <p:nvSpPr>
            <p:cNvPr id="21" name="椭圆 20"/>
            <p:cNvSpPr/>
            <p:nvPr/>
          </p:nvSpPr>
          <p:spPr>
            <a:xfrm>
              <a:off x="645300" y="2643758"/>
              <a:ext cx="182284" cy="360040"/>
            </a:xfrm>
            <a:prstGeom prst="ellipse">
              <a:avLst/>
            </a:prstGeom>
            <a:solidFill>
              <a:srgbClr val="FF0000">
                <a:alpha val="20000"/>
              </a:srgbClr>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方正粗宋简体" panose="03000509000000000000" pitchFamily="65" charset="-122"/>
                <a:cs typeface="Arial Black" panose="020B0A04020102020204" pitchFamily="34" charset="0"/>
              </a:endParaRPr>
            </a:p>
          </p:txBody>
        </p:sp>
        <p:sp>
          <p:nvSpPr>
            <p:cNvPr id="22" name="椭圆 21"/>
            <p:cNvSpPr/>
            <p:nvPr/>
          </p:nvSpPr>
          <p:spPr>
            <a:xfrm>
              <a:off x="720349" y="3651870"/>
              <a:ext cx="260943" cy="281462"/>
            </a:xfrm>
            <a:prstGeom prst="ellipse">
              <a:avLst/>
            </a:prstGeom>
            <a:solidFill>
              <a:srgbClr val="FF0000">
                <a:alpha val="20000"/>
              </a:srgbClr>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方正粗宋简体" panose="03000509000000000000" pitchFamily="65" charset="-122"/>
                <a:cs typeface="Arial Black" panose="020B0A04020102020204" pitchFamily="34" charset="0"/>
              </a:endParaRPr>
            </a:p>
          </p:txBody>
        </p:sp>
        <p:sp>
          <p:nvSpPr>
            <p:cNvPr id="23" name="椭圆 22"/>
            <p:cNvSpPr/>
            <p:nvPr/>
          </p:nvSpPr>
          <p:spPr>
            <a:xfrm>
              <a:off x="1095786" y="4155926"/>
              <a:ext cx="308526" cy="237598"/>
            </a:xfrm>
            <a:prstGeom prst="ellipse">
              <a:avLst/>
            </a:prstGeom>
            <a:solidFill>
              <a:srgbClr val="FF0000">
                <a:alpha val="20000"/>
              </a:srgbClr>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方正粗宋简体" panose="03000509000000000000" pitchFamily="65" charset="-122"/>
                <a:cs typeface="Arial Black" panose="020B0A04020102020204" pitchFamily="34" charset="0"/>
              </a:endParaRPr>
            </a:p>
          </p:txBody>
        </p:sp>
        <p:sp>
          <p:nvSpPr>
            <p:cNvPr id="24" name="椭圆 23"/>
            <p:cNvSpPr/>
            <p:nvPr/>
          </p:nvSpPr>
          <p:spPr>
            <a:xfrm>
              <a:off x="1097637" y="3402096"/>
              <a:ext cx="387738" cy="393789"/>
            </a:xfrm>
            <a:prstGeom prst="ellipse">
              <a:avLst/>
            </a:prstGeom>
            <a:solidFill>
              <a:srgbClr val="FF0000">
                <a:alpha val="20000"/>
              </a:srgbClr>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方正粗宋简体" panose="03000509000000000000" pitchFamily="65" charset="-122"/>
                <a:cs typeface="Arial Black" panose="020B0A04020102020204" pitchFamily="34" charset="0"/>
              </a:endParaRPr>
            </a:p>
          </p:txBody>
        </p:sp>
        <p:sp>
          <p:nvSpPr>
            <p:cNvPr id="25" name="椭圆 24"/>
            <p:cNvSpPr/>
            <p:nvPr/>
          </p:nvSpPr>
          <p:spPr>
            <a:xfrm>
              <a:off x="924398" y="2675450"/>
              <a:ext cx="417548" cy="472363"/>
            </a:xfrm>
            <a:prstGeom prst="ellipse">
              <a:avLst/>
            </a:prstGeom>
            <a:solidFill>
              <a:srgbClr val="FF0000">
                <a:alpha val="20000"/>
              </a:srgbClr>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方正粗宋简体" panose="03000509000000000000" pitchFamily="65" charset="-122"/>
                <a:cs typeface="Arial Black" panose="020B0A04020102020204" pitchFamily="34" charset="0"/>
              </a:endParaRPr>
            </a:p>
          </p:txBody>
        </p:sp>
        <p:sp>
          <p:nvSpPr>
            <p:cNvPr id="26" name="椭圆 25"/>
            <p:cNvSpPr/>
            <p:nvPr/>
          </p:nvSpPr>
          <p:spPr>
            <a:xfrm>
              <a:off x="1368245" y="2699226"/>
              <a:ext cx="196931" cy="393789"/>
            </a:xfrm>
            <a:prstGeom prst="ellipse">
              <a:avLst/>
            </a:prstGeom>
            <a:solidFill>
              <a:srgbClr val="FF0000">
                <a:alpha val="20000"/>
              </a:srgbClr>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方正粗宋简体" panose="03000509000000000000" pitchFamily="65" charset="-122"/>
                <a:cs typeface="Arial Black" panose="020B0A04020102020204" pitchFamily="34" charset="0"/>
              </a:endParaRPr>
            </a:p>
          </p:txBody>
        </p:sp>
        <p:sp>
          <p:nvSpPr>
            <p:cNvPr id="27" name="椭圆 26"/>
            <p:cNvSpPr/>
            <p:nvPr/>
          </p:nvSpPr>
          <p:spPr>
            <a:xfrm>
              <a:off x="1148076" y="3143435"/>
              <a:ext cx="528105" cy="148395"/>
            </a:xfrm>
            <a:prstGeom prst="ellipse">
              <a:avLst/>
            </a:prstGeom>
            <a:solidFill>
              <a:srgbClr val="FF0000">
                <a:alpha val="20000"/>
              </a:srgbClr>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方正粗宋简体" panose="03000509000000000000" pitchFamily="65" charset="-122"/>
                <a:cs typeface="Arial Black" panose="020B0A04020102020204" pitchFamily="34" charset="0"/>
              </a:endParaRPr>
            </a:p>
          </p:txBody>
        </p:sp>
      </p:grpSp>
      <p:sp>
        <p:nvSpPr>
          <p:cNvPr id="31" name="文本框 30"/>
          <p:cNvSpPr txBox="1"/>
          <p:nvPr/>
        </p:nvSpPr>
        <p:spPr>
          <a:xfrm>
            <a:off x="653861" y="5933327"/>
            <a:ext cx="4153701" cy="748988"/>
          </a:xfrm>
          <a:prstGeom prst="rect">
            <a:avLst/>
          </a:prstGeom>
          <a:noFill/>
          <a:ln w="3175">
            <a:solidFill>
              <a:schemeClr val="tx1"/>
            </a:solidFill>
          </a:ln>
        </p:spPr>
        <p:txBody>
          <a:bodyPr wrap="none" rtlCol="0">
            <a:spAutoFit/>
          </a:bodyPr>
          <a:lstStyle/>
          <a:p>
            <a:pPr algn="ctr"/>
            <a:r>
              <a:rPr lang="zh-CN" altLang="en-US" sz="4267"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重心</a:t>
            </a:r>
            <a:r>
              <a:rPr lang="zh-CN" altLang="en-US" sz="3733"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比</a:t>
            </a:r>
            <a:r>
              <a:rPr lang="zh-CN" altLang="en-US" sz="3733"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中心</a:t>
            </a:r>
            <a:r>
              <a:rPr lang="zh-CN" altLang="en-US" sz="3733"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更重要</a:t>
            </a:r>
          </a:p>
        </p:txBody>
      </p:sp>
      <p:sp>
        <p:nvSpPr>
          <p:cNvPr id="28" name="文本框 27"/>
          <p:cNvSpPr txBox="1"/>
          <p:nvPr/>
        </p:nvSpPr>
        <p:spPr>
          <a:xfrm>
            <a:off x="2708293" y="4389108"/>
            <a:ext cx="1723549" cy="461665"/>
          </a:xfrm>
          <a:prstGeom prst="rect">
            <a:avLst/>
          </a:prstGeom>
          <a:noFill/>
        </p:spPr>
        <p:txBody>
          <a:bodyPr wrap="none" rtlCol="0">
            <a:spAutoFit/>
          </a:bodyPr>
          <a:lstStyle/>
          <a:p>
            <a:r>
              <a:rPr lang="zh-CN" altLang="en-US" sz="2400" dirty="0">
                <a:ln w="3175">
                  <a:solidFill>
                    <a:srgbClr val="3399FF"/>
                  </a:solidFill>
                </a:ln>
                <a:solidFill>
                  <a:schemeClr val="bg1"/>
                </a:solidFill>
                <a:effectLst>
                  <a:glow rad="139700">
                    <a:schemeClr val="accent1">
                      <a:satMod val="175000"/>
                      <a:alpha val="40000"/>
                    </a:schemeClr>
                  </a:glow>
                </a:effectLst>
                <a:latin typeface="方正超粗黑简体" panose="03000509000000000000" pitchFamily="65" charset="-122"/>
                <a:ea typeface="方正超粗黑简体" panose="03000509000000000000" pitchFamily="65" charset="-122"/>
                <a:cs typeface="Arial Black" panose="020B0A04020102020204" pitchFamily="34" charset="0"/>
              </a:rPr>
              <a:t>大庆让胡路</a:t>
            </a:r>
          </a:p>
        </p:txBody>
      </p:sp>
    </p:spTree>
    <p:extLst>
      <p:ext uri="{BB962C8B-B14F-4D97-AF65-F5344CB8AC3E}">
        <p14:creationId xmlns:p14="http://schemas.microsoft.com/office/powerpoint/2010/main" val="8496999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04512" y="0"/>
            <a:ext cx="1487488" cy="68580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42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3" name="TextBox 2"/>
          <p:cNvSpPr txBox="1"/>
          <p:nvPr/>
        </p:nvSpPr>
        <p:spPr>
          <a:xfrm>
            <a:off x="815414" y="740701"/>
            <a:ext cx="2371162" cy="748988"/>
          </a:xfrm>
          <a:prstGeom prst="rect">
            <a:avLst/>
          </a:prstGeom>
          <a:noFill/>
        </p:spPr>
        <p:txBody>
          <a:bodyPr wrap="none" rtlCol="0">
            <a:spAutoFit/>
          </a:bodyPr>
          <a:lstStyle/>
          <a:p>
            <a:r>
              <a:rPr lang="zh-CN" altLang="en-US" sz="4267"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块茎结构</a:t>
            </a:r>
          </a:p>
        </p:txBody>
      </p:sp>
      <p:sp>
        <p:nvSpPr>
          <p:cNvPr id="4" name="TextBox 3"/>
          <p:cNvSpPr txBox="1"/>
          <p:nvPr/>
        </p:nvSpPr>
        <p:spPr>
          <a:xfrm>
            <a:off x="1295467" y="1892830"/>
            <a:ext cx="8392041" cy="584775"/>
          </a:xfrm>
          <a:prstGeom prst="rect">
            <a:avLst/>
          </a:prstGeom>
          <a:noFill/>
        </p:spPr>
        <p:txBody>
          <a:bodyPr wrap="none" rtlCol="0">
            <a:spAutoFit/>
          </a:bodyPr>
          <a:lstStyle/>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即便如此，也绝不能否定“理性”的树状结构</a:t>
            </a:r>
          </a:p>
        </p:txBody>
      </p:sp>
      <p:sp>
        <p:nvSpPr>
          <p:cNvPr id="5" name="TextBox 4"/>
          <p:cNvSpPr txBox="1"/>
          <p:nvPr/>
        </p:nvSpPr>
        <p:spPr>
          <a:xfrm>
            <a:off x="1295467" y="2564904"/>
            <a:ext cx="5673348" cy="502766"/>
          </a:xfrm>
          <a:prstGeom prst="rect">
            <a:avLst/>
          </a:prstGeom>
          <a:noFill/>
        </p:spPr>
        <p:txBody>
          <a:bodyPr wrap="none" rtlCol="0">
            <a:spAutoFit/>
          </a:bodyPr>
          <a:lstStyle/>
          <a:p>
            <a:r>
              <a:rPr lang="zh-CN" altLang="en-US" sz="2667"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块茎结构思维可以是一种有益的补充</a:t>
            </a:r>
          </a:p>
        </p:txBody>
      </p:sp>
      <p:sp>
        <p:nvSpPr>
          <p:cNvPr id="12" name="TextBox 11"/>
          <p:cNvSpPr txBox="1"/>
          <p:nvPr/>
        </p:nvSpPr>
        <p:spPr>
          <a:xfrm>
            <a:off x="7002932" y="644691"/>
            <a:ext cx="2236510" cy="1077218"/>
          </a:xfrm>
          <a:prstGeom prst="rect">
            <a:avLst/>
          </a:prstGeom>
          <a:noFill/>
          <a:ln>
            <a:solidFill>
              <a:srgbClr val="C00000"/>
            </a:solidFill>
          </a:ln>
        </p:spPr>
        <p:txBody>
          <a:bodyPr wrap="none" rtlCol="0">
            <a:spAutoFit/>
          </a:bodyPr>
          <a:lstStyle/>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人类的使命</a:t>
            </a:r>
            <a:endPar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系统的使命</a:t>
            </a:r>
          </a:p>
        </p:txBody>
      </p:sp>
      <p:grpSp>
        <p:nvGrpSpPr>
          <p:cNvPr id="16" name="组合 15"/>
          <p:cNvGrpSpPr/>
          <p:nvPr/>
        </p:nvGrpSpPr>
        <p:grpSpPr>
          <a:xfrm>
            <a:off x="462148" y="3128643"/>
            <a:ext cx="9729211" cy="3180677"/>
            <a:chOff x="346611" y="2346482"/>
            <a:chExt cx="7296908" cy="2385508"/>
          </a:xfrm>
        </p:grpSpPr>
        <p:pic>
          <p:nvPicPr>
            <p:cNvPr id="4098" name="Picture 2"/>
            <p:cNvPicPr>
              <a:picLocks noChangeAspect="1" noChangeArrowheads="1"/>
            </p:cNvPicPr>
            <p:nvPr/>
          </p:nvPicPr>
          <p:blipFill>
            <a:blip r:embed="rId2" cstate="screen">
              <a:clrChange>
                <a:clrFrom>
                  <a:srgbClr val="FFFFFF"/>
                </a:clrFrom>
                <a:clrTo>
                  <a:srgbClr val="FFFFFF">
                    <a:alpha val="0"/>
                  </a:srgbClr>
                </a:clrTo>
              </a:clrChange>
            </a:blip>
            <a:srcRect/>
            <a:stretch>
              <a:fillRect/>
            </a:stretch>
          </p:blipFill>
          <p:spPr bwMode="auto">
            <a:xfrm>
              <a:off x="1449710" y="2499742"/>
              <a:ext cx="1754138" cy="1348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组合 8"/>
            <p:cNvGrpSpPr/>
            <p:nvPr/>
          </p:nvGrpSpPr>
          <p:grpSpPr>
            <a:xfrm>
              <a:off x="346611" y="3939902"/>
              <a:ext cx="7296908" cy="792088"/>
              <a:chOff x="490627" y="3795886"/>
              <a:chExt cx="7296908" cy="792088"/>
            </a:xfrm>
          </p:grpSpPr>
          <p:sp>
            <p:nvSpPr>
              <p:cNvPr id="6" name="左右箭头 5"/>
              <p:cNvSpPr/>
              <p:nvPr/>
            </p:nvSpPr>
            <p:spPr>
              <a:xfrm>
                <a:off x="1258761" y="3795886"/>
                <a:ext cx="5760640" cy="792088"/>
              </a:xfrm>
              <a:prstGeom prst="leftRightArrow">
                <a:avLst/>
              </a:prstGeom>
              <a:gradFill flip="none" rotWithShape="1">
                <a:gsLst>
                  <a:gs pos="29000">
                    <a:schemeClr val="tx2">
                      <a:lumMod val="60000"/>
                      <a:lumOff val="40000"/>
                    </a:schemeClr>
                  </a:gs>
                  <a:gs pos="100000">
                    <a:schemeClr val="accent2">
                      <a:shade val="94000"/>
                      <a:satMod val="135000"/>
                    </a:schemeClr>
                  </a:gs>
                </a:gsLst>
                <a:lin ang="0" scaled="1"/>
                <a:tileRect/>
              </a:gra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sz="2400" dirty="0">
                  <a:ea typeface="幼圆" panose="02010509060101010101" pitchFamily="49" charset="-122"/>
                  <a:cs typeface="Arial Black" panose="020B0A04020102020204" pitchFamily="34" charset="0"/>
                </a:endParaRPr>
              </a:p>
            </p:txBody>
          </p:sp>
          <p:sp>
            <p:nvSpPr>
              <p:cNvPr id="7" name="TextBox 6"/>
              <p:cNvSpPr txBox="1"/>
              <p:nvPr/>
            </p:nvSpPr>
            <p:spPr>
              <a:xfrm>
                <a:off x="490627" y="4007264"/>
                <a:ext cx="600164" cy="346249"/>
              </a:xfrm>
              <a:prstGeom prst="rect">
                <a:avLst/>
              </a:prstGeom>
              <a:noFill/>
            </p:spPr>
            <p:txBody>
              <a:bodyPr wrap="none" rtlCol="0">
                <a:spAutoFit/>
              </a:bodyPr>
              <a:lstStyle/>
              <a:p>
                <a:pPr algn="ctr"/>
                <a:r>
                  <a:rPr lang="zh-CN" altLang="en-US" sz="2400" dirty="0">
                    <a:latin typeface="幼圆" panose="02010509060101010101" pitchFamily="49" charset="-122"/>
                    <a:ea typeface="幼圆" panose="02010509060101010101" pitchFamily="49" charset="-122"/>
                    <a:cs typeface="Arial Black" panose="020B0A04020102020204" pitchFamily="34" charset="0"/>
                  </a:rPr>
                  <a:t>有序</a:t>
                </a:r>
              </a:p>
            </p:txBody>
          </p:sp>
          <p:sp>
            <p:nvSpPr>
              <p:cNvPr id="8" name="TextBox 7"/>
              <p:cNvSpPr txBox="1"/>
              <p:nvPr/>
            </p:nvSpPr>
            <p:spPr>
              <a:xfrm>
                <a:off x="7187371" y="4007264"/>
                <a:ext cx="600164" cy="346249"/>
              </a:xfrm>
              <a:prstGeom prst="rect">
                <a:avLst/>
              </a:prstGeom>
              <a:noFill/>
            </p:spPr>
            <p:txBody>
              <a:bodyPr wrap="none" rtlCol="0">
                <a:spAutoFit/>
              </a:bodyPr>
              <a:lstStyle/>
              <a:p>
                <a:pPr algn="ctr"/>
                <a:r>
                  <a:rPr lang="zh-CN" altLang="en-US" sz="2400" dirty="0">
                    <a:latin typeface="幼圆" panose="02010509060101010101" pitchFamily="49" charset="-122"/>
                    <a:ea typeface="幼圆" panose="02010509060101010101" pitchFamily="49" charset="-122"/>
                    <a:cs typeface="Arial Black" panose="020B0A04020102020204" pitchFamily="34" charset="0"/>
                  </a:rPr>
                  <a:t>无序</a:t>
                </a:r>
              </a:p>
            </p:txBody>
          </p:sp>
        </p:grpSp>
        <p:sp>
          <p:nvSpPr>
            <p:cNvPr id="10" name="TextBox 9"/>
            <p:cNvSpPr txBox="1"/>
            <p:nvPr/>
          </p:nvSpPr>
          <p:spPr>
            <a:xfrm>
              <a:off x="1795864" y="3714586"/>
              <a:ext cx="1061829" cy="346249"/>
            </a:xfrm>
            <a:prstGeom prst="rect">
              <a:avLst/>
            </a:prstGeom>
            <a:noFill/>
          </p:spPr>
          <p:txBody>
            <a:bodyPr wrap="none" rtlCol="0">
              <a:spAutoFit/>
            </a:bodyPr>
            <a:lstStyle/>
            <a:p>
              <a:pPr algn="ct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树状结构</a:t>
              </a:r>
            </a:p>
          </p:txBody>
        </p:sp>
        <p:sp>
          <p:nvSpPr>
            <p:cNvPr id="11" name="TextBox 10"/>
            <p:cNvSpPr txBox="1"/>
            <p:nvPr/>
          </p:nvSpPr>
          <p:spPr>
            <a:xfrm>
              <a:off x="3615476" y="3714586"/>
              <a:ext cx="1061829" cy="346249"/>
            </a:xfrm>
            <a:prstGeom prst="rect">
              <a:avLst/>
            </a:prstGeom>
            <a:noFill/>
          </p:spPr>
          <p:txBody>
            <a:bodyPr wrap="none" rtlCol="0">
              <a:spAutoFit/>
            </a:bodyPr>
            <a:lstStyle/>
            <a:p>
              <a:pPr algn="ct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块茎结构</a:t>
              </a:r>
            </a:p>
          </p:txBody>
        </p:sp>
        <p:pic>
          <p:nvPicPr>
            <p:cNvPr id="4099" name="Picture 3"/>
            <p:cNvPicPr>
              <a:picLocks noChangeAspect="1" noChangeArrowheads="1"/>
            </p:cNvPicPr>
            <p:nvPr/>
          </p:nvPicPr>
          <p:blipFill rotWithShape="1">
            <a:blip r:embed="rId3" cstate="screen">
              <a:clrChange>
                <a:clrFrom>
                  <a:srgbClr val="FFFFFF"/>
                </a:clrFrom>
                <a:clrTo>
                  <a:srgbClr val="FFFFFF">
                    <a:alpha val="0"/>
                  </a:srgbClr>
                </a:clrTo>
              </a:clrChange>
            </a:blip>
            <a:srcRect/>
            <a:stretch>
              <a:fillRect/>
            </a:stretch>
          </p:blipFill>
          <p:spPr bwMode="auto">
            <a:xfrm>
              <a:off x="3360742" y="2346482"/>
              <a:ext cx="1571298" cy="1495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2003613" y="3507854"/>
              <a:ext cx="600164" cy="253916"/>
            </a:xfrm>
            <a:prstGeom prst="rect">
              <a:avLst/>
            </a:prstGeom>
            <a:noFill/>
          </p:spPr>
          <p:txBody>
            <a:bodyPr wrap="none" rtlCol="0">
              <a:spAutoFit/>
            </a:bodyPr>
            <a:lstStyle/>
            <a:p>
              <a:r>
                <a:rPr lang="zh-CN" altLang="en-US"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二叉树</a:t>
              </a:r>
            </a:p>
          </p:txBody>
        </p:sp>
        <p:grpSp>
          <p:nvGrpSpPr>
            <p:cNvPr id="15" name="组合 14"/>
            <p:cNvGrpSpPr/>
            <p:nvPr/>
          </p:nvGrpSpPr>
          <p:grpSpPr>
            <a:xfrm>
              <a:off x="5115937" y="2411294"/>
              <a:ext cx="1400279" cy="1649541"/>
              <a:chOff x="5115937" y="2411294"/>
              <a:chExt cx="1400279" cy="1649541"/>
            </a:xfrm>
          </p:grpSpPr>
          <p:pic>
            <p:nvPicPr>
              <p:cNvPr id="6146" name="Picture 2"/>
              <p:cNvPicPr>
                <a:picLocks noChangeAspect="1" noChangeArrowheads="1"/>
              </p:cNvPicPr>
              <p:nvPr/>
            </p:nvPicPr>
            <p:blipFill rotWithShape="1">
              <a:blip r:embed="rId4" cstate="screen"/>
              <a:srcRect/>
              <a:stretch>
                <a:fillRect/>
              </a:stretch>
            </p:blipFill>
            <p:spPr bwMode="auto">
              <a:xfrm>
                <a:off x="5115937" y="2411294"/>
                <a:ext cx="1400279" cy="1384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5400577" y="3714586"/>
                <a:ext cx="830997" cy="346249"/>
              </a:xfrm>
              <a:prstGeom prst="rect">
                <a:avLst/>
              </a:prstGeom>
              <a:noFill/>
            </p:spPr>
            <p:txBody>
              <a:bodyPr wrap="none" rtlCol="0">
                <a:spAutoFit/>
              </a:bodyPr>
              <a:lstStyle/>
              <a:p>
                <a:pPr algn="ct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无结构</a:t>
                </a:r>
              </a:p>
            </p:txBody>
          </p:sp>
          <p:sp>
            <p:nvSpPr>
              <p:cNvPr id="14" name="矩形 13"/>
              <p:cNvSpPr/>
              <p:nvPr/>
            </p:nvSpPr>
            <p:spPr>
              <a:xfrm>
                <a:off x="6228184" y="3714586"/>
                <a:ext cx="288032" cy="184666"/>
              </a:xfrm>
              <a:prstGeom prst="rect">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楷体" panose="02010609060101010101" pitchFamily="49" charset="-122"/>
                  <a:cs typeface="Arial Black" panose="020B0A04020102020204" pitchFamily="34" charset="0"/>
                </a:endParaRPr>
              </a:p>
            </p:txBody>
          </p:sp>
        </p:grpSp>
      </p:grpSp>
    </p:spTree>
    <p:extLst>
      <p:ext uri="{BB962C8B-B14F-4D97-AF65-F5344CB8AC3E}">
        <p14:creationId xmlns:p14="http://schemas.microsoft.com/office/powerpoint/2010/main" val="15571395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screen"/>
          <a:stretch>
            <a:fillRect/>
          </a:stretch>
        </p:blipFill>
        <p:spPr>
          <a:xfrm>
            <a:off x="7392737" y="356659"/>
            <a:ext cx="4325648" cy="2876996"/>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 name="图片 2"/>
          <p:cNvPicPr>
            <a:picLocks noChangeAspect="1"/>
          </p:cNvPicPr>
          <p:nvPr/>
        </p:nvPicPr>
        <p:blipFill>
          <a:blip r:embed="rId3"/>
          <a:stretch>
            <a:fillRect/>
          </a:stretch>
        </p:blipFill>
        <p:spPr>
          <a:xfrm>
            <a:off x="5589651" y="2344264"/>
            <a:ext cx="4885352" cy="3227096"/>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4" name="文本框 3"/>
          <p:cNvSpPr txBox="1"/>
          <p:nvPr/>
        </p:nvSpPr>
        <p:spPr>
          <a:xfrm>
            <a:off x="911424" y="932723"/>
            <a:ext cx="3467616" cy="584775"/>
          </a:xfrm>
          <a:prstGeom prst="rect">
            <a:avLst/>
          </a:prstGeom>
          <a:noFill/>
        </p:spPr>
        <p:txBody>
          <a:bodyPr wrap="none" rtlCol="0">
            <a:spAutoFit/>
          </a:bodyPr>
          <a:lstStyle/>
          <a:p>
            <a:r>
              <a:rPr lang="zh-CN" altLang="en-US" sz="3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什么是有机结构？</a:t>
            </a:r>
          </a:p>
        </p:txBody>
      </p:sp>
      <p:sp>
        <p:nvSpPr>
          <p:cNvPr id="5" name="文本框 4"/>
          <p:cNvSpPr txBox="1"/>
          <p:nvPr/>
        </p:nvSpPr>
        <p:spPr>
          <a:xfrm>
            <a:off x="1199457" y="1632671"/>
            <a:ext cx="1962397" cy="584775"/>
          </a:xfrm>
          <a:prstGeom prst="rect">
            <a:avLst/>
          </a:prstGeom>
          <a:noFill/>
        </p:spPr>
        <p:txBody>
          <a:bodyPr wrap="none" rtlCol="0">
            <a:spAutoFit/>
          </a:bodyPr>
          <a:lstStyle/>
          <a:p>
            <a:r>
              <a:rPr lang="zh-CN" altLang="en-US" sz="32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有机结构 </a:t>
            </a:r>
          </a:p>
        </p:txBody>
      </p:sp>
      <p:sp>
        <p:nvSpPr>
          <p:cNvPr id="6" name="矩形 5"/>
          <p:cNvSpPr/>
          <p:nvPr/>
        </p:nvSpPr>
        <p:spPr>
          <a:xfrm>
            <a:off x="3050884" y="1690741"/>
            <a:ext cx="2424062" cy="1405641"/>
          </a:xfrm>
          <a:prstGeom prst="rect">
            <a:avLst/>
          </a:prstGeom>
        </p:spPr>
        <p:txBody>
          <a:bodyPr wrap="none">
            <a:spAutoFit/>
          </a:bodyPr>
          <a:lstStyle/>
          <a:p>
            <a:r>
              <a:rPr lang="en-US" altLang="zh-CN" sz="2667"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2667"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大树 </a:t>
            </a:r>
            <a:r>
              <a:rPr lang="en-US" altLang="zh-CN" sz="2667"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2667"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土豆</a:t>
            </a:r>
            <a:endParaRPr lang="en-US" altLang="zh-CN" sz="2667"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en-US" altLang="zh-CN" sz="2667"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2667"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树状 </a:t>
            </a:r>
            <a:r>
              <a:rPr lang="en-US" altLang="zh-CN" sz="2667"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2667"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块茎</a:t>
            </a:r>
            <a:endParaRPr lang="en-US" altLang="zh-CN" sz="2667"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en-US" altLang="zh-CN" sz="2667"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2667"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结构 </a:t>
            </a:r>
            <a:r>
              <a:rPr lang="en-US" altLang="zh-CN" sz="2667"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3200" b="1" dirty="0">
                <a:ln w="10160">
                  <a:solidFill>
                    <a:schemeClr val="accent5"/>
                  </a:solidFill>
                  <a:prstDash val="solid"/>
                </a:ln>
                <a:solidFill>
                  <a:srgbClr val="C00000"/>
                </a:solidFill>
                <a:effectLst>
                  <a:outerShdw blurRad="38100" dist="22860" dir="5400000" algn="tl" rotWithShape="0">
                    <a:srgbClr val="000000">
                      <a:alpha val="30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解</a:t>
            </a:r>
            <a:r>
              <a:rPr lang="zh-CN" altLang="en-US" sz="2667"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构</a:t>
            </a:r>
            <a:endParaRPr lang="en-US" altLang="zh-CN" sz="2667"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36" name="文本框 35"/>
          <p:cNvSpPr txBox="1"/>
          <p:nvPr/>
        </p:nvSpPr>
        <p:spPr>
          <a:xfrm>
            <a:off x="1211341" y="2279353"/>
            <a:ext cx="1774845" cy="666786"/>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sz="3733"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矛 </a:t>
            </a:r>
            <a:r>
              <a:rPr lang="en-US" altLang="zh-CN" sz="3733"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3733"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盾</a:t>
            </a:r>
          </a:p>
        </p:txBody>
      </p:sp>
      <p:sp>
        <p:nvSpPr>
          <p:cNvPr id="219" name="文本框 218"/>
          <p:cNvSpPr txBox="1"/>
          <p:nvPr/>
        </p:nvSpPr>
        <p:spPr>
          <a:xfrm>
            <a:off x="1200797" y="3409255"/>
            <a:ext cx="1826141" cy="584775"/>
          </a:xfrm>
          <a:prstGeom prst="rect">
            <a:avLst/>
          </a:prstGeom>
          <a:noFill/>
          <a:ln>
            <a:solidFill>
              <a:schemeClr val="tx1"/>
            </a:solidFill>
          </a:ln>
        </p:spPr>
        <p:txBody>
          <a:bodyPr wrap="none" rtlCol="0">
            <a:spAutoFit/>
          </a:bodyPr>
          <a:lstStyle/>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无性繁殖</a:t>
            </a:r>
          </a:p>
        </p:txBody>
      </p:sp>
      <p:sp>
        <p:nvSpPr>
          <p:cNvPr id="220" name="文本框 219"/>
          <p:cNvSpPr txBox="1"/>
          <p:nvPr/>
        </p:nvSpPr>
        <p:spPr>
          <a:xfrm>
            <a:off x="3793085" y="3409255"/>
            <a:ext cx="1826141" cy="584775"/>
          </a:xfrm>
          <a:prstGeom prst="rect">
            <a:avLst/>
          </a:prstGeom>
          <a:noFill/>
          <a:ln>
            <a:solidFill>
              <a:schemeClr val="tx1"/>
            </a:solidFill>
          </a:ln>
        </p:spPr>
        <p:txBody>
          <a:bodyPr wrap="none" rtlCol="0">
            <a:spAutoFit/>
          </a:bodyPr>
          <a:lstStyle/>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有性繁殖</a:t>
            </a:r>
          </a:p>
        </p:txBody>
      </p:sp>
      <p:sp>
        <p:nvSpPr>
          <p:cNvPr id="221" name="右箭头 220"/>
          <p:cNvSpPr/>
          <p:nvPr/>
        </p:nvSpPr>
        <p:spPr>
          <a:xfrm>
            <a:off x="3247996" y="3457170"/>
            <a:ext cx="447043" cy="519724"/>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sz="2400" dirty="0">
              <a:ea typeface="方正粗宋简体" panose="03000509000000000000" pitchFamily="65" charset="-122"/>
              <a:cs typeface="Arial Black" panose="020B0A04020102020204" pitchFamily="34" charset="0"/>
            </a:endParaRPr>
          </a:p>
        </p:txBody>
      </p:sp>
      <p:sp>
        <p:nvSpPr>
          <p:cNvPr id="222" name="文本框 221"/>
          <p:cNvSpPr txBox="1"/>
          <p:nvPr/>
        </p:nvSpPr>
        <p:spPr>
          <a:xfrm>
            <a:off x="1191833" y="4196906"/>
            <a:ext cx="4493538" cy="1200329"/>
          </a:xfrm>
          <a:prstGeom prst="rect">
            <a:avLst/>
          </a:prstGeom>
          <a:noFill/>
        </p:spPr>
        <p:txBody>
          <a:bodyPr wrap="none" rtlCol="0">
            <a:spAutoFit/>
          </a:bodyPr>
          <a:lstStyle/>
          <a:p>
            <a:r>
              <a:rPr lang="zh-CN" altLang="en-US" sz="2400" dirty="0">
                <a:latin typeface="幼圆" panose="02010509060101010101" pitchFamily="49" charset="-122"/>
                <a:ea typeface="幼圆" panose="02010509060101010101" pitchFamily="49" charset="-122"/>
                <a:cs typeface="Arial Black" panose="020B0A04020102020204" pitchFamily="34" charset="0"/>
              </a:rPr>
              <a:t>进化的成果，约</a:t>
            </a:r>
            <a:r>
              <a:rPr lang="en-US" altLang="zh-CN" sz="2400" dirty="0">
                <a:latin typeface="幼圆" panose="02010509060101010101" pitchFamily="49" charset="-122"/>
                <a:ea typeface="幼圆" panose="02010509060101010101" pitchFamily="49" charset="-122"/>
                <a:cs typeface="Arial Black" panose="020B0A04020102020204" pitchFamily="34" charset="0"/>
              </a:rPr>
              <a:t>10</a:t>
            </a:r>
            <a:r>
              <a:rPr lang="zh-CN" altLang="en-US" sz="2400" dirty="0">
                <a:latin typeface="幼圆" panose="02010509060101010101" pitchFamily="49" charset="-122"/>
                <a:ea typeface="幼圆" panose="02010509060101010101" pitchFamily="49" charset="-122"/>
                <a:cs typeface="Arial Black" panose="020B0A04020102020204" pitchFamily="34" charset="0"/>
              </a:rPr>
              <a:t>亿年前出现。</a:t>
            </a:r>
            <a:endParaRPr lang="en-US" altLang="zh-CN" sz="2400" dirty="0">
              <a:latin typeface="幼圆" panose="02010509060101010101" pitchFamily="49" charset="-122"/>
              <a:ea typeface="幼圆" panose="02010509060101010101" pitchFamily="49" charset="-122"/>
              <a:cs typeface="Arial Black" panose="020B0A04020102020204" pitchFamily="34" charset="0"/>
            </a:endParaRPr>
          </a:p>
          <a:p>
            <a:r>
              <a:rPr lang="zh-CN" altLang="en-US" sz="2400" dirty="0">
                <a:latin typeface="幼圆" panose="02010509060101010101" pitchFamily="49" charset="-122"/>
                <a:ea typeface="幼圆" panose="02010509060101010101" pitchFamily="49" charset="-122"/>
                <a:cs typeface="Arial Black" panose="020B0A04020102020204" pitchFamily="34" charset="0"/>
              </a:rPr>
              <a:t>地球</a:t>
            </a:r>
            <a:r>
              <a:rPr lang="en-US" altLang="zh-CN" sz="2400" dirty="0">
                <a:latin typeface="幼圆" panose="02010509060101010101" pitchFamily="49" charset="-122"/>
                <a:ea typeface="幼圆" panose="02010509060101010101" pitchFamily="49" charset="-122"/>
                <a:cs typeface="Arial Black" panose="020B0A04020102020204" pitchFamily="34" charset="0"/>
              </a:rPr>
              <a:t>40</a:t>
            </a:r>
            <a:r>
              <a:rPr lang="zh-CN" altLang="en-US" sz="2400" dirty="0">
                <a:latin typeface="幼圆" panose="02010509060101010101" pitchFamily="49" charset="-122"/>
                <a:ea typeface="幼圆" panose="02010509060101010101" pitchFamily="49" charset="-122"/>
                <a:cs typeface="Arial Black" panose="020B0A04020102020204" pitchFamily="34" charset="0"/>
              </a:rPr>
              <a:t>多亿岁。</a:t>
            </a:r>
            <a:endParaRPr lang="en-US" altLang="zh-CN" sz="2400" dirty="0">
              <a:latin typeface="幼圆" panose="02010509060101010101" pitchFamily="49" charset="-122"/>
              <a:ea typeface="幼圆" panose="02010509060101010101" pitchFamily="49" charset="-122"/>
              <a:cs typeface="Arial Black" panose="020B0A04020102020204" pitchFamily="34" charset="0"/>
            </a:endParaRPr>
          </a:p>
          <a:p>
            <a:r>
              <a:rPr lang="zh-CN" altLang="en-US" sz="2400" dirty="0">
                <a:latin typeface="幼圆" panose="02010509060101010101" pitchFamily="49" charset="-122"/>
                <a:ea typeface="幼圆" panose="02010509060101010101" pitchFamily="49" charset="-122"/>
                <a:cs typeface="Arial Black" panose="020B0A04020102020204" pitchFamily="34" charset="0"/>
              </a:rPr>
              <a:t>单细胞生物</a:t>
            </a:r>
            <a:r>
              <a:rPr lang="en-US" altLang="zh-CN" sz="2400" dirty="0">
                <a:latin typeface="幼圆" panose="02010509060101010101" pitchFamily="49" charset="-122"/>
                <a:ea typeface="幼圆" panose="02010509060101010101" pitchFamily="49" charset="-122"/>
                <a:cs typeface="Arial Black" panose="020B0A04020102020204" pitchFamily="34" charset="0"/>
              </a:rPr>
              <a:t>35</a:t>
            </a:r>
            <a:r>
              <a:rPr lang="zh-CN" altLang="en-US" sz="2400" dirty="0">
                <a:latin typeface="幼圆" panose="02010509060101010101" pitchFamily="49" charset="-122"/>
                <a:ea typeface="幼圆" panose="02010509060101010101" pitchFamily="49" charset="-122"/>
                <a:cs typeface="Arial Black" panose="020B0A04020102020204" pitchFamily="34" charset="0"/>
              </a:rPr>
              <a:t>亿年前出现。</a:t>
            </a:r>
          </a:p>
        </p:txBody>
      </p:sp>
      <p:cxnSp>
        <p:nvCxnSpPr>
          <p:cNvPr id="8" name="直接箭头连接符 7"/>
          <p:cNvCxnSpPr/>
          <p:nvPr/>
        </p:nvCxnSpPr>
        <p:spPr>
          <a:xfrm flipV="1">
            <a:off x="5108303" y="1404046"/>
            <a:ext cx="2592288" cy="121539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7" name="图片 6"/>
          <p:cNvPicPr>
            <a:picLocks noChangeAspect="1"/>
          </p:cNvPicPr>
          <p:nvPr/>
        </p:nvPicPr>
        <p:blipFill>
          <a:blip r:embed="rId4" cstate="screen"/>
          <a:stretch>
            <a:fillRect/>
          </a:stretch>
        </p:blipFill>
        <p:spPr>
          <a:xfrm>
            <a:off x="9270671" y="3485439"/>
            <a:ext cx="2447715" cy="3044957"/>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223" name="文本框 222"/>
          <p:cNvSpPr txBox="1"/>
          <p:nvPr/>
        </p:nvSpPr>
        <p:spPr>
          <a:xfrm>
            <a:off x="1136751" y="5758761"/>
            <a:ext cx="8384025" cy="748988"/>
          </a:xfrm>
          <a:prstGeom prst="rect">
            <a:avLst/>
          </a:prstGeom>
          <a:noFill/>
        </p:spPr>
        <p:txBody>
          <a:bodyPr wrap="none" rtlCol="0">
            <a:spAutoFit/>
          </a:bodyPr>
          <a:lstStyle/>
          <a:p>
            <a:pPr algn="ctr"/>
            <a:r>
              <a:rPr lang="zh-CN" altLang="en-US" sz="42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有性繁殖为系统带来了差异和发展</a:t>
            </a:r>
          </a:p>
        </p:txBody>
      </p:sp>
      <p:sp>
        <p:nvSpPr>
          <p:cNvPr id="9" name="文本框 8"/>
          <p:cNvSpPr txBox="1"/>
          <p:nvPr/>
        </p:nvSpPr>
        <p:spPr>
          <a:xfrm>
            <a:off x="10320469" y="5739201"/>
            <a:ext cx="1386918" cy="379656"/>
          </a:xfrm>
          <a:prstGeom prst="rect">
            <a:avLst/>
          </a:prstGeom>
          <a:noFill/>
        </p:spPr>
        <p:txBody>
          <a:bodyPr wrap="none" rtlCol="0">
            <a:spAutoFit/>
          </a:bodyPr>
          <a:lstStyle/>
          <a:p>
            <a:r>
              <a:rPr lang="zh-CN" altLang="en-US" sz="1867" b="1" dirty="0">
                <a:effectLst>
                  <a:glow rad="63500">
                    <a:schemeClr val="bg1">
                      <a:alpha val="40000"/>
                    </a:schemeClr>
                  </a:glow>
                </a:effectLst>
                <a:latin typeface="幼圆" panose="02010509060101010101" pitchFamily="49" charset="-122"/>
                <a:ea typeface="幼圆" panose="02010509060101010101" pitchFamily="49" charset="-122"/>
                <a:cs typeface="Arial Black" panose="020B0A04020102020204" pitchFamily="34" charset="0"/>
              </a:rPr>
              <a:t>香蕉的灭绝</a:t>
            </a:r>
          </a:p>
        </p:txBody>
      </p:sp>
    </p:spTree>
    <p:extLst>
      <p:ext uri="{BB962C8B-B14F-4D97-AF65-F5344CB8AC3E}">
        <p14:creationId xmlns:p14="http://schemas.microsoft.com/office/powerpoint/2010/main" val="28279187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12192000" cy="68853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楷体" panose="02010609060101010101" pitchFamily="49" charset="-122"/>
              <a:cs typeface="Arial Black" panose="020B0A04020102020204" pitchFamily="34" charset="0"/>
            </a:endParaRPr>
          </a:p>
        </p:txBody>
      </p:sp>
      <p:sp>
        <p:nvSpPr>
          <p:cNvPr id="4" name="矩形 3"/>
          <p:cNvSpPr/>
          <p:nvPr/>
        </p:nvSpPr>
        <p:spPr>
          <a:xfrm>
            <a:off x="10704512" y="0"/>
            <a:ext cx="1487488" cy="68580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42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pic>
        <p:nvPicPr>
          <p:cNvPr id="5" name="图片 4"/>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20000"/>
                    </a14:imgEffect>
                    <a14:imgEffect>
                      <a14:sharpenSoften amount="55000"/>
                    </a14:imgEffect>
                  </a14:imgLayer>
                </a14:imgProps>
              </a:ext>
              <a:ext uri="{28A0092B-C50C-407E-A947-70E740481C1C}">
                <a14:useLocalDpi xmlns:a14="http://schemas.microsoft.com/office/drawing/2010/main"/>
              </a:ext>
            </a:extLst>
          </a:blip>
          <a:srcRect l="10270" t="12786" r="11143" b="15343"/>
          <a:stretch>
            <a:fillRect/>
          </a:stretch>
        </p:blipFill>
        <p:spPr>
          <a:xfrm>
            <a:off x="5999990" y="3442692"/>
            <a:ext cx="4143157" cy="2840149"/>
          </a:xfrm>
          <a:prstGeom prst="roundRect">
            <a:avLst>
              <a:gd name="adj" fmla="val 12366"/>
            </a:avLst>
          </a:prstGeom>
          <a:solidFill>
            <a:srgbClr val="00B0F0">
              <a:alpha val="5000"/>
            </a:srgbClr>
          </a:solidFill>
          <a:ln w="88900" cap="sq" cmpd="sng">
            <a:gradFill flip="none" rotWithShape="1">
              <a:gsLst>
                <a:gs pos="0">
                  <a:srgbClr val="03D4A8">
                    <a:alpha val="47000"/>
                    <a:lumMod val="70000"/>
                  </a:srgbClr>
                </a:gs>
                <a:gs pos="0">
                  <a:srgbClr val="00B0F0">
                    <a:alpha val="48000"/>
                  </a:srgbClr>
                </a:gs>
                <a:gs pos="70000">
                  <a:srgbClr val="0087E6"/>
                </a:gs>
                <a:gs pos="88000">
                  <a:srgbClr val="005CBF"/>
                </a:gs>
              </a:gsLst>
              <a:lin ang="5400000" scaled="1"/>
              <a:tileRect/>
            </a:gradFill>
            <a:prstDash val="solid"/>
            <a:round/>
          </a:ln>
          <a:effectLst>
            <a:glow rad="1435100">
              <a:schemeClr val="accent5">
                <a:satMod val="175000"/>
                <a:alpha val="28000"/>
              </a:schemeClr>
            </a:glow>
            <a:outerShdw blurRad="152400" dist="12000" dir="900000" sy="98000" kx="110000" ky="200000" algn="tl" rotWithShape="0">
              <a:srgbClr val="000000">
                <a:alpha val="30000"/>
              </a:srgbClr>
            </a:outerShdw>
            <a:softEdge rad="355600"/>
          </a:effectLst>
          <a:scene3d>
            <a:camera prst="perspectiveRelaxed">
              <a:rot lat="19045425" lon="1862096" rev="20085625"/>
            </a:camera>
            <a:lightRig rig="threePt" dir="t"/>
          </a:scene3d>
          <a:sp3d z="25400" contourW="6350" prstMaterial="matte">
            <a:bevelT w="101600" h="101600"/>
            <a:contourClr>
              <a:srgbClr val="969696"/>
            </a:contourClr>
          </a:sp3d>
        </p:spPr>
      </p:pic>
      <p:sp>
        <p:nvSpPr>
          <p:cNvPr id="7" name="TextBox 6"/>
          <p:cNvSpPr txBox="1"/>
          <p:nvPr/>
        </p:nvSpPr>
        <p:spPr>
          <a:xfrm>
            <a:off x="1295467" y="1028734"/>
            <a:ext cx="1415772" cy="461665"/>
          </a:xfrm>
          <a:prstGeom prst="rect">
            <a:avLst/>
          </a:prstGeom>
          <a:noFill/>
        </p:spPr>
        <p:txBody>
          <a:bodyPr wrap="none" rtlCol="0">
            <a:spAutoFit/>
          </a:bodyPr>
          <a:lstStyle/>
          <a:p>
            <a:r>
              <a:rPr lang="zh-CN" altLang="en-US" sz="2400" dirty="0">
                <a:solidFill>
                  <a:srgbClr val="00B0F0"/>
                </a:solidFill>
                <a:latin typeface="幼圆" panose="02010509060101010101" pitchFamily="49" charset="-122"/>
                <a:ea typeface="幼圆" panose="02010509060101010101" pitchFamily="49" charset="-122"/>
                <a:cs typeface="Arial Black" panose="020B0A04020102020204" pitchFamily="34" charset="0"/>
              </a:rPr>
              <a:t>块茎结构</a:t>
            </a:r>
          </a:p>
        </p:txBody>
      </p:sp>
      <p:sp>
        <p:nvSpPr>
          <p:cNvPr id="8" name="TextBox 7"/>
          <p:cNvSpPr txBox="1"/>
          <p:nvPr/>
        </p:nvSpPr>
        <p:spPr>
          <a:xfrm>
            <a:off x="1583499" y="1892830"/>
            <a:ext cx="3607078" cy="2554354"/>
          </a:xfrm>
          <a:prstGeom prst="rect">
            <a:avLst/>
          </a:prstGeom>
          <a:noFill/>
          <a:ln w="3175">
            <a:solidFill>
              <a:schemeClr val="bg1">
                <a:lumMod val="85000"/>
              </a:schemeClr>
            </a:solidFill>
          </a:ln>
        </p:spPr>
        <p:txBody>
          <a:bodyPr wrap="none" rtlCol="0">
            <a:spAutoFit/>
          </a:bodyPr>
          <a:lstStyle/>
          <a:p>
            <a:r>
              <a:rPr lang="zh-CN" altLang="en-US" sz="5333" dirty="0">
                <a:solidFill>
                  <a:schemeClr val="bg1"/>
                </a:solidFill>
                <a:latin typeface="方正超粗黑简体" panose="03000509000000000000" pitchFamily="65" charset="-122"/>
                <a:ea typeface="方正超粗黑简体" panose="03000509000000000000" pitchFamily="65" charset="-122"/>
                <a:cs typeface="Arial Black" panose="020B0A04020102020204" pitchFamily="34" charset="0"/>
              </a:rPr>
              <a:t>有机的结构</a:t>
            </a:r>
            <a:endParaRPr lang="en-US" altLang="zh-CN" sz="5333" dirty="0">
              <a:solidFill>
                <a:schemeClr val="bg1"/>
              </a:solidFill>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sz="5333" dirty="0">
                <a:solidFill>
                  <a:schemeClr val="bg1"/>
                </a:solidFill>
                <a:latin typeface="方正超粗黑简体" panose="03000509000000000000" pitchFamily="65" charset="-122"/>
                <a:ea typeface="方正超粗黑简体" panose="03000509000000000000" pitchFamily="65" charset="-122"/>
                <a:cs typeface="Arial Black" panose="020B0A04020102020204" pitchFamily="34" charset="0"/>
              </a:rPr>
              <a:t>自然的结构</a:t>
            </a:r>
            <a:endParaRPr lang="en-US" altLang="zh-CN" sz="5333" dirty="0">
              <a:solidFill>
                <a:schemeClr val="bg1"/>
              </a:solidFill>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sz="5333" dirty="0">
                <a:solidFill>
                  <a:schemeClr val="bg1"/>
                </a:solidFill>
                <a:latin typeface="方正超粗黑简体" panose="03000509000000000000" pitchFamily="65" charset="-122"/>
                <a:ea typeface="方正超粗黑简体" panose="03000509000000000000" pitchFamily="65" charset="-122"/>
                <a:cs typeface="Arial Black" panose="020B0A04020102020204" pitchFamily="34" charset="0"/>
              </a:rPr>
              <a:t>全息的结构</a:t>
            </a:r>
          </a:p>
        </p:txBody>
      </p:sp>
    </p:spTree>
    <p:extLst>
      <p:ext uri="{BB962C8B-B14F-4D97-AF65-F5344CB8AC3E}">
        <p14:creationId xmlns:p14="http://schemas.microsoft.com/office/powerpoint/2010/main" val="23042743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96481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6"/>
          <p:cNvGrpSpPr/>
          <p:nvPr/>
        </p:nvGrpSpPr>
        <p:grpSpPr bwMode="auto">
          <a:xfrm>
            <a:off x="555754" y="1271195"/>
            <a:ext cx="2592288" cy="2048769"/>
            <a:chOff x="7594237" y="4857760"/>
            <a:chExt cx="1185224" cy="1052251"/>
          </a:xfrm>
          <a:effectLst>
            <a:outerShdw blurRad="50800" dist="38100" dir="2700000" algn="tl" rotWithShape="0">
              <a:prstClr val="black">
                <a:alpha val="40000"/>
              </a:prstClr>
            </a:outerShdw>
          </a:effectLst>
        </p:grpSpPr>
        <p:grpSp>
          <p:nvGrpSpPr>
            <p:cNvPr id="3" name="组合 20"/>
            <p:cNvGrpSpPr/>
            <p:nvPr/>
          </p:nvGrpSpPr>
          <p:grpSpPr>
            <a:xfrm>
              <a:off x="7594237" y="4857760"/>
              <a:ext cx="1185224" cy="857256"/>
              <a:chOff x="7244429" y="4786322"/>
              <a:chExt cx="1328099" cy="857256"/>
            </a:xfrm>
          </p:grpSpPr>
          <p:pic>
            <p:nvPicPr>
              <p:cNvPr id="5" name="Picture 18" descr="c:\documents and settings\administrator\application data\360se6\User Data\temp\77094b36acaf2edd88e130b18d1001e939019351.jpg"/>
              <p:cNvPicPr>
                <a:picLocks noChangeArrowheads="1"/>
              </p:cNvPicPr>
              <p:nvPr/>
            </p:nvPicPr>
            <p:blipFill>
              <a:blip r:embed="rId2" cstate="screen"/>
              <a:srcRect/>
              <a:stretch>
                <a:fillRect/>
              </a:stretch>
            </p:blipFill>
            <p:spPr bwMode="auto">
              <a:xfrm>
                <a:off x="7929586"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20" descr="c:\documents and settings\administrator\application data\360se6\User Data\temp\u=1699585798,3339288410&amp;fm=11&amp;gp=0.jpg"/>
              <p:cNvPicPr>
                <a:picLocks noChangeArrowheads="1"/>
              </p:cNvPicPr>
              <p:nvPr/>
            </p:nvPicPr>
            <p:blipFill>
              <a:blip r:embed="rId3" cstate="screen"/>
              <a:srcRect/>
              <a:stretch>
                <a:fillRect/>
              </a:stretch>
            </p:blipFill>
            <p:spPr bwMode="auto">
              <a:xfrm>
                <a:off x="7244429"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4" name="TextBox 3"/>
            <p:cNvSpPr txBox="1"/>
            <p:nvPr/>
          </p:nvSpPr>
          <p:spPr>
            <a:xfrm>
              <a:off x="7949241" y="5715019"/>
              <a:ext cx="521247" cy="194992"/>
            </a:xfrm>
            <a:prstGeom prst="rect">
              <a:avLst/>
            </a:prstGeom>
            <a:noFill/>
          </p:spPr>
          <p:txBody>
            <a:bodyPr wrap="none">
              <a:spAutoFit/>
            </a:bodyPr>
            <a:lstStyle/>
            <a:p>
              <a:pPr algn="ctr" defTabSz="1219170">
                <a:defRPr/>
              </a:pPr>
              <a:r>
                <a:rPr lang="zh-CN" altLang="en-US" sz="1867" dirty="0">
                  <a:solidFill>
                    <a:prstClr val="black"/>
                  </a:solidFill>
                  <a:latin typeface="幼圆" panose="02010509060101010101" pitchFamily="49" charset="-122"/>
                  <a:ea typeface="幼圆" panose="02010509060101010101" pitchFamily="49" charset="-122"/>
                </a:rPr>
                <a:t>普利高津</a:t>
              </a:r>
            </a:p>
          </p:txBody>
        </p:sp>
      </p:grpSp>
      <p:sp>
        <p:nvSpPr>
          <p:cNvPr id="7" name="矩形 6"/>
          <p:cNvSpPr/>
          <p:nvPr/>
        </p:nvSpPr>
        <p:spPr>
          <a:xfrm>
            <a:off x="459743" y="3411140"/>
            <a:ext cx="5232829" cy="2534284"/>
          </a:xfrm>
          <a:prstGeom prst="rect">
            <a:avLst/>
          </a:prstGeom>
          <a:ln>
            <a:solidFill>
              <a:schemeClr val="bg1">
                <a:lumMod val="85000"/>
              </a:schemeClr>
            </a:solidFill>
          </a:ln>
        </p:spPr>
        <p:txBody>
          <a:bodyPr wrap="square">
            <a:spAutoFit/>
          </a:bodyPr>
          <a:lstStyle/>
          <a:p>
            <a:pPr algn="just" defTabSz="1219170"/>
            <a:endParaRPr lang="en-US" altLang="zh-CN" sz="667" b="1" dirty="0">
              <a:ln w="1905">
                <a:solidFill>
                  <a:srgbClr val="FF0000"/>
                </a:solidFill>
              </a:ln>
              <a:solidFill>
                <a:srgbClr val="C00000"/>
              </a:solidFill>
              <a:effectLst>
                <a:innerShdw blurRad="69850" dist="43180" dir="5400000">
                  <a:srgbClr val="000000">
                    <a:alpha val="65000"/>
                  </a:srgbClr>
                </a:innerShdw>
              </a:effectLst>
              <a:latin typeface="幼圆" panose="02010509060101010101" pitchFamily="49" charset="-122"/>
              <a:ea typeface="幼圆" panose="02010509060101010101" pitchFamily="49" charset="-122"/>
            </a:endParaRPr>
          </a:p>
          <a:p>
            <a:pPr algn="just" defTabSz="1219170"/>
            <a:r>
              <a:rPr lang="zh-CN" altLang="en-US" sz="2667" b="1" dirty="0">
                <a:ln w="1905">
                  <a:solidFill>
                    <a:srgbClr val="FF0000"/>
                  </a:solidFill>
                </a:ln>
                <a:solidFill>
                  <a:srgbClr val="C00000"/>
                </a:solidFill>
                <a:effectLst>
                  <a:innerShdw blurRad="69850" dist="43180" dir="5400000">
                    <a:srgbClr val="000000">
                      <a:alpha val="65000"/>
                    </a:srgbClr>
                  </a:innerShdw>
                </a:effectLst>
                <a:latin typeface="幼圆" panose="02010509060101010101" pitchFamily="49" charset="-122"/>
                <a:ea typeface="幼圆" panose="02010509060101010101" pitchFamily="49" charset="-122"/>
              </a:rPr>
              <a:t>                 </a:t>
            </a:r>
            <a:r>
              <a:rPr lang="en-US" altLang="zh-CN" sz="2667" b="1" dirty="0" smtClean="0">
                <a:ln w="1905">
                  <a:solidFill>
                    <a:srgbClr val="FF0000"/>
                  </a:solidFill>
                </a:ln>
                <a:solidFill>
                  <a:srgbClr val="C00000"/>
                </a:solidFill>
                <a:effectLst>
                  <a:innerShdw blurRad="69850" dist="43180" dir="5400000">
                    <a:srgbClr val="000000">
                      <a:alpha val="65000"/>
                    </a:srgbClr>
                  </a:innerShdw>
                </a:effectLst>
                <a:latin typeface="幼圆" panose="02010509060101010101" pitchFamily="49" charset="-122"/>
                <a:ea typeface="幼圆" panose="02010509060101010101" pitchFamily="49" charset="-122"/>
              </a:rPr>
              <a:t> </a:t>
            </a:r>
          </a:p>
          <a:p>
            <a:pPr algn="just" defTabSz="1219170"/>
            <a:r>
              <a:rPr lang="en-US" altLang="zh-CN" sz="2667" b="1" dirty="0">
                <a:ln w="1905">
                  <a:solidFill>
                    <a:srgbClr val="FF0000"/>
                  </a:solidFill>
                </a:ln>
                <a:solidFill>
                  <a:srgbClr val="C00000"/>
                </a:solidFill>
                <a:effectLst>
                  <a:innerShdw blurRad="69850" dist="43180" dir="5400000">
                    <a:srgbClr val="000000">
                      <a:alpha val="65000"/>
                    </a:srgbClr>
                  </a:innerShdw>
                </a:effectLst>
                <a:latin typeface="幼圆" panose="02010509060101010101" pitchFamily="49" charset="-122"/>
                <a:ea typeface="幼圆" panose="02010509060101010101" pitchFamily="49" charset="-122"/>
              </a:rPr>
              <a:t> </a:t>
            </a:r>
            <a:r>
              <a:rPr lang="en-US" altLang="zh-CN" sz="2667" b="1" dirty="0" smtClean="0">
                <a:ln w="1905">
                  <a:solidFill>
                    <a:srgbClr val="FF0000"/>
                  </a:solidFill>
                </a:ln>
                <a:solidFill>
                  <a:srgbClr val="C00000"/>
                </a:solidFill>
                <a:effectLst>
                  <a:innerShdw blurRad="69850" dist="43180" dir="5400000">
                    <a:srgbClr val="000000">
                      <a:alpha val="65000"/>
                    </a:srgbClr>
                  </a:innerShdw>
                </a:effectLst>
                <a:latin typeface="幼圆" panose="02010509060101010101" pitchFamily="49" charset="-122"/>
                <a:ea typeface="幼圆" panose="02010509060101010101" pitchFamily="49" charset="-122"/>
              </a:rPr>
              <a:t>  </a:t>
            </a:r>
            <a:r>
              <a:rPr lang="zh-CN" altLang="en-US" sz="2400" dirty="0" smtClean="0">
                <a:solidFill>
                  <a:prstClr val="black"/>
                </a:solidFill>
                <a:latin typeface="幼圆" panose="02010509060101010101" pitchFamily="49" charset="-122"/>
                <a:ea typeface="幼圆" panose="02010509060101010101" pitchFamily="49" charset="-122"/>
              </a:rPr>
              <a:t>远离</a:t>
            </a:r>
            <a:r>
              <a:rPr lang="zh-CN" altLang="en-US" sz="2400" dirty="0">
                <a:solidFill>
                  <a:prstClr val="black"/>
                </a:solidFill>
                <a:latin typeface="幼圆" panose="02010509060101010101" pitchFamily="49" charset="-122"/>
                <a:ea typeface="幼圆" panose="02010509060101010101" pitchFamily="49" charset="-122"/>
              </a:rPr>
              <a:t>平衡态的</a:t>
            </a:r>
            <a:r>
              <a:rPr lang="zh-CN" altLang="en-US" sz="2400" dirty="0">
                <a:solidFill>
                  <a:srgbClr val="C00000"/>
                </a:solidFill>
                <a:latin typeface="幼圆" panose="02010509060101010101" pitchFamily="49" charset="-122"/>
                <a:ea typeface="幼圆" panose="02010509060101010101" pitchFamily="49" charset="-122"/>
              </a:rPr>
              <a:t>开放</a:t>
            </a:r>
            <a:r>
              <a:rPr lang="zh-CN" altLang="en-US" sz="2400" dirty="0">
                <a:solidFill>
                  <a:prstClr val="black"/>
                </a:solidFill>
                <a:latin typeface="幼圆" panose="02010509060101010101" pitchFamily="49" charset="-122"/>
                <a:ea typeface="幼圆" panose="02010509060101010101" pitchFamily="49" charset="-122"/>
              </a:rPr>
              <a:t>系统，通过与外界交换物质和能量，可能在一定的条件下形成一种新的稳定的</a:t>
            </a:r>
            <a:r>
              <a:rPr lang="zh-CN" altLang="en-US" sz="2400" dirty="0">
                <a:solidFill>
                  <a:srgbClr val="C00000"/>
                </a:solidFill>
                <a:latin typeface="幼圆" panose="02010509060101010101" pitchFamily="49" charset="-122"/>
                <a:ea typeface="幼圆" panose="02010509060101010101" pitchFamily="49" charset="-122"/>
              </a:rPr>
              <a:t>有序</a:t>
            </a:r>
            <a:r>
              <a:rPr lang="zh-CN" altLang="en-US" sz="2400" dirty="0">
                <a:solidFill>
                  <a:prstClr val="black"/>
                </a:solidFill>
                <a:latin typeface="幼圆" panose="02010509060101010101" pitchFamily="49" charset="-122"/>
                <a:ea typeface="幼圆" panose="02010509060101010101" pitchFamily="49" charset="-122"/>
              </a:rPr>
              <a:t>结构 </a:t>
            </a:r>
            <a:r>
              <a:rPr lang="en-US" altLang="zh-CN" sz="2400" dirty="0">
                <a:solidFill>
                  <a:prstClr val="black"/>
                </a:solidFill>
                <a:latin typeface="幼圆" panose="02010509060101010101" pitchFamily="49" charset="-122"/>
                <a:ea typeface="幼圆" panose="02010509060101010101" pitchFamily="49" charset="-122"/>
              </a:rPr>
              <a:t>—— </a:t>
            </a:r>
            <a:r>
              <a:rPr lang="zh-CN" altLang="en-US" sz="2400" b="1" dirty="0">
                <a:solidFill>
                  <a:srgbClr val="C00000"/>
                </a:solidFill>
                <a:latin typeface="幼圆" panose="02010509060101010101" pitchFamily="49" charset="-122"/>
                <a:ea typeface="幼圆" panose="02010509060101010101" pitchFamily="49" charset="-122"/>
              </a:rPr>
              <a:t>耗散结构</a:t>
            </a:r>
            <a:r>
              <a:rPr lang="zh-CN" altLang="en-US" sz="2400" b="1" dirty="0">
                <a:solidFill>
                  <a:prstClr val="black"/>
                </a:solidFill>
                <a:latin typeface="幼圆" panose="02010509060101010101" pitchFamily="49" charset="-122"/>
                <a:ea typeface="幼圆" panose="02010509060101010101" pitchFamily="49" charset="-122"/>
              </a:rPr>
              <a:t> </a:t>
            </a:r>
            <a:r>
              <a:rPr lang="en-US" altLang="zh-CN" sz="2400" b="1" dirty="0">
                <a:solidFill>
                  <a:prstClr val="black"/>
                </a:solidFill>
                <a:latin typeface="幼圆" panose="02010509060101010101" pitchFamily="49" charset="-122"/>
                <a:ea typeface="幼圆" panose="02010509060101010101" pitchFamily="49" charset="-122"/>
              </a:rPr>
              <a:t>—— </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动态的有序</a:t>
            </a:r>
            <a:endParaRPr lang="en-US" altLang="zh-CN"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just" defTabSz="1219170"/>
            <a:r>
              <a:rPr lang="zh-CN" altLang="en-US" sz="2400" dirty="0">
                <a:solidFill>
                  <a:srgbClr val="C00000"/>
                </a:solidFill>
                <a:latin typeface="幼圆" panose="02010509060101010101" pitchFamily="49" charset="-122"/>
                <a:ea typeface="幼圆" panose="02010509060101010101" pitchFamily="49" charset="-122"/>
              </a:rPr>
              <a:t>封闭 </a:t>
            </a:r>
            <a:r>
              <a:rPr lang="en-US" altLang="zh-CN" sz="2400" dirty="0">
                <a:solidFill>
                  <a:srgbClr val="C00000"/>
                </a:solidFill>
                <a:latin typeface="幼圆" panose="02010509060101010101" pitchFamily="49" charset="-122"/>
                <a:ea typeface="幼圆" panose="02010509060101010101" pitchFamily="49" charset="-122"/>
              </a:rPr>
              <a:t>= </a:t>
            </a:r>
            <a:r>
              <a:rPr lang="zh-CN" altLang="en-US" sz="2400" dirty="0">
                <a:solidFill>
                  <a:srgbClr val="C00000"/>
                </a:solidFill>
                <a:latin typeface="幼圆" panose="02010509060101010101" pitchFamily="49" charset="-122"/>
                <a:ea typeface="幼圆" panose="02010509060101010101" pitchFamily="49" charset="-122"/>
              </a:rPr>
              <a:t>死亡</a:t>
            </a:r>
            <a:r>
              <a:rPr lang="zh-CN" altLang="en-US" sz="2400" dirty="0">
                <a:solidFill>
                  <a:prstClr val="black"/>
                </a:solidFill>
                <a:latin typeface="幼圆" panose="02010509060101010101" pitchFamily="49" charset="-122"/>
                <a:ea typeface="幼圆" panose="02010509060101010101" pitchFamily="49" charset="-122"/>
              </a:rPr>
              <a:t>、</a:t>
            </a:r>
            <a:r>
              <a:rPr lang="zh-CN" altLang="en-US" sz="2667"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新陈代谢</a:t>
            </a:r>
            <a:endParaRPr lang="zh-CN" altLang="en-US" sz="2667" dirty="0">
              <a:solidFill>
                <a:prstClr val="black"/>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pic>
        <p:nvPicPr>
          <p:cNvPr id="8" name="图片 7" descr="贝纳德流.jpg"/>
          <p:cNvPicPr>
            <a:picLocks noChangeAspect="1"/>
          </p:cNvPicPr>
          <p:nvPr/>
        </p:nvPicPr>
        <p:blipFill>
          <a:blip r:embed="rId4" cstate="screen"/>
          <a:stretch>
            <a:fillRect/>
          </a:stretch>
        </p:blipFill>
        <p:spPr>
          <a:xfrm>
            <a:off x="5203458" y="598086"/>
            <a:ext cx="3008049" cy="2006603"/>
          </a:xfrm>
          <a:prstGeom prst="rect">
            <a:avLst/>
          </a:prstGeom>
        </p:spPr>
      </p:pic>
      <p:sp>
        <p:nvSpPr>
          <p:cNvPr id="9" name="TextBox 8"/>
          <p:cNvSpPr txBox="1"/>
          <p:nvPr/>
        </p:nvSpPr>
        <p:spPr>
          <a:xfrm>
            <a:off x="5849722" y="1972765"/>
            <a:ext cx="1731564" cy="461665"/>
          </a:xfrm>
          <a:prstGeom prst="rect">
            <a:avLst/>
          </a:prstGeom>
          <a:solidFill>
            <a:schemeClr val="tx1">
              <a:lumMod val="50000"/>
              <a:lumOff val="50000"/>
              <a:alpha val="73000"/>
            </a:schemeClr>
          </a:solidFill>
        </p:spPr>
        <p:txBody>
          <a:bodyPr wrap="none" rtlCol="0">
            <a:spAutoFit/>
          </a:bodyPr>
          <a:lstStyle/>
          <a:p>
            <a:pPr defTabSz="1219170"/>
            <a:r>
              <a:rPr lang="zh-CN" altLang="en-US" sz="24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贝纳德花纹</a:t>
            </a:r>
          </a:p>
        </p:txBody>
      </p:sp>
      <p:sp>
        <p:nvSpPr>
          <p:cNvPr id="10" name="TextBox 9"/>
          <p:cNvSpPr txBox="1"/>
          <p:nvPr/>
        </p:nvSpPr>
        <p:spPr>
          <a:xfrm>
            <a:off x="3665404" y="740473"/>
            <a:ext cx="1449563" cy="1200329"/>
          </a:xfrm>
          <a:prstGeom prst="rect">
            <a:avLst/>
          </a:prstGeom>
          <a:noFill/>
          <a:ln>
            <a:solidFill>
              <a:schemeClr val="bg1">
                <a:lumMod val="85000"/>
              </a:schemeClr>
            </a:solidFill>
          </a:ln>
        </p:spPr>
        <p:txBody>
          <a:bodyPr wrap="square" rtlCol="0">
            <a:spAutoFit/>
          </a:bodyPr>
          <a:lstStyle/>
          <a:p>
            <a:pPr defTabSz="1219170"/>
            <a:r>
              <a:rPr lang="zh-CN" altLang="en-US" dirty="0">
                <a:solidFill>
                  <a:prstClr val="black"/>
                </a:solidFill>
                <a:latin typeface="幼圆" panose="02010509060101010101" pitchFamily="49" charset="-122"/>
                <a:ea typeface="幼圆" panose="02010509060101010101" pitchFamily="49" charset="-122"/>
              </a:rPr>
              <a:t>平底锅加热液体</a:t>
            </a:r>
            <a:r>
              <a:rPr lang="zh-CN" altLang="en-US" b="1" dirty="0">
                <a:solidFill>
                  <a:srgbClr val="C00000"/>
                </a:solidFill>
                <a:latin typeface="幼圆" panose="02010509060101010101" pitchFamily="49" charset="-122"/>
                <a:ea typeface="幼圆" panose="02010509060101010101" pitchFamily="49" charset="-122"/>
              </a:rPr>
              <a:t>自动</a:t>
            </a:r>
            <a:r>
              <a:rPr lang="zh-CN" altLang="en-US" dirty="0">
                <a:solidFill>
                  <a:prstClr val="black"/>
                </a:solidFill>
                <a:latin typeface="幼圆" panose="02010509060101010101" pitchFamily="49" charset="-122"/>
                <a:ea typeface="幼圆" panose="02010509060101010101" pitchFamily="49" charset="-122"/>
              </a:rPr>
              <a:t>形成贝纳德花纹：</a:t>
            </a:r>
            <a:r>
              <a:rPr lang="zh-CN" altLang="en-US" b="1" dirty="0">
                <a:solidFill>
                  <a:srgbClr val="C00000"/>
                </a:solidFill>
                <a:latin typeface="幼圆" panose="02010509060101010101" pitchFamily="49" charset="-122"/>
                <a:ea typeface="幼圆" panose="02010509060101010101" pitchFamily="49" charset="-122"/>
              </a:rPr>
              <a:t>自组织</a:t>
            </a:r>
          </a:p>
        </p:txBody>
      </p:sp>
      <p:sp>
        <p:nvSpPr>
          <p:cNvPr id="25" name="矩形 24"/>
          <p:cNvSpPr/>
          <p:nvPr/>
        </p:nvSpPr>
        <p:spPr>
          <a:xfrm>
            <a:off x="459744" y="3396313"/>
            <a:ext cx="3268074" cy="666786"/>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1219170"/>
            <a:r>
              <a:rPr lang="zh-CN" altLang="en-US" sz="3733" b="1" spc="67"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rPr>
              <a:t>耗散结构理论 </a:t>
            </a:r>
            <a:endParaRPr lang="en-US" altLang="zh-CN" sz="3733" b="1" spc="67"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endParaRPr>
          </a:p>
        </p:txBody>
      </p:sp>
      <p:grpSp>
        <p:nvGrpSpPr>
          <p:cNvPr id="27" name="组合 32"/>
          <p:cNvGrpSpPr/>
          <p:nvPr/>
        </p:nvGrpSpPr>
        <p:grpSpPr bwMode="auto">
          <a:xfrm>
            <a:off x="8728869" y="407790"/>
            <a:ext cx="2784309" cy="2112965"/>
            <a:chOff x="1934664" y="4857760"/>
            <a:chExt cx="1185219" cy="1045026"/>
          </a:xfrm>
          <a:effectLst>
            <a:outerShdw blurRad="50800" dist="38100" dir="2700000" algn="tl" rotWithShape="0">
              <a:prstClr val="black">
                <a:alpha val="40000"/>
              </a:prstClr>
            </a:outerShdw>
          </a:effectLst>
        </p:grpSpPr>
        <p:grpSp>
          <p:nvGrpSpPr>
            <p:cNvPr id="28" name="组合 16"/>
            <p:cNvGrpSpPr/>
            <p:nvPr/>
          </p:nvGrpSpPr>
          <p:grpSpPr>
            <a:xfrm>
              <a:off x="1934664" y="4857760"/>
              <a:ext cx="1185219" cy="857256"/>
              <a:chOff x="1763213" y="4786322"/>
              <a:chExt cx="1328094" cy="857256"/>
            </a:xfrm>
          </p:grpSpPr>
          <p:pic>
            <p:nvPicPr>
              <p:cNvPr id="30" name="Picture 2" descr="c:\documents and settings\administrator\application data\360se6\User Data\temp\7aec54e736d12f2e62f13c114fc2d562843568cf.jpg"/>
              <p:cNvPicPr>
                <a:picLocks noChangeArrowheads="1"/>
              </p:cNvPicPr>
              <p:nvPr/>
            </p:nvPicPr>
            <p:blipFill>
              <a:blip r:embed="rId5" cstate="screen"/>
              <a:srcRect/>
              <a:stretch>
                <a:fillRect/>
              </a:stretch>
            </p:blipFill>
            <p:spPr bwMode="auto">
              <a:xfrm>
                <a:off x="1763213"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 name="Picture 4" descr="c:\documents and settings\administrator\application data\360se6\User Data\temp\77094b36acaf2edd87472fca8d1001e93901935a.jpg"/>
              <p:cNvPicPr>
                <a:picLocks noChangeArrowheads="1"/>
              </p:cNvPicPr>
              <p:nvPr/>
            </p:nvPicPr>
            <p:blipFill>
              <a:blip r:embed="rId6" cstate="screen"/>
              <a:srcRect/>
              <a:stretch>
                <a:fillRect/>
              </a:stretch>
            </p:blipFill>
            <p:spPr bwMode="auto">
              <a:xfrm>
                <a:off x="2448365"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29" name="TextBox 3"/>
            <p:cNvSpPr txBox="1"/>
            <p:nvPr/>
          </p:nvSpPr>
          <p:spPr>
            <a:xfrm>
              <a:off x="2325363" y="5715016"/>
              <a:ext cx="281952" cy="187770"/>
            </a:xfrm>
            <a:prstGeom prst="rect">
              <a:avLst/>
            </a:prstGeom>
            <a:noFill/>
          </p:spPr>
          <p:txBody>
            <a:bodyPr wrap="none">
              <a:spAutoFit/>
            </a:bodyPr>
            <a:lstStyle/>
            <a:p>
              <a:pPr algn="ctr" defTabSz="1219170">
                <a:defRPr/>
              </a:pPr>
              <a:r>
                <a:rPr lang="zh-CN" altLang="en-US" sz="1867" dirty="0">
                  <a:solidFill>
                    <a:prstClr val="black"/>
                  </a:solidFill>
                  <a:latin typeface="幼圆" panose="02010509060101010101" pitchFamily="49" charset="-122"/>
                  <a:ea typeface="幼圆" panose="02010509060101010101" pitchFamily="49" charset="-122"/>
                </a:rPr>
                <a:t>哈肯</a:t>
              </a:r>
            </a:p>
          </p:txBody>
        </p:sp>
      </p:grpSp>
      <p:sp>
        <p:nvSpPr>
          <p:cNvPr id="32" name="矩形 31"/>
          <p:cNvSpPr/>
          <p:nvPr/>
        </p:nvSpPr>
        <p:spPr>
          <a:xfrm>
            <a:off x="5781063" y="2688624"/>
            <a:ext cx="5895611" cy="3252109"/>
          </a:xfrm>
          <a:prstGeom prst="rect">
            <a:avLst/>
          </a:prstGeom>
          <a:ln>
            <a:solidFill>
              <a:schemeClr val="bg1">
                <a:lumMod val="85000"/>
              </a:schemeClr>
            </a:solidFill>
          </a:ln>
        </p:spPr>
        <p:txBody>
          <a:bodyPr wrap="square">
            <a:spAutoFit/>
          </a:bodyPr>
          <a:lstStyle/>
          <a:p>
            <a:pPr indent="595192" defTabSz="1219170"/>
            <a:endParaRPr lang="en-US" altLang="zh-CN" sz="3733" b="1" spc="67"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endParaRPr>
          </a:p>
          <a:p>
            <a:pPr indent="595192" defTabSz="1219170"/>
            <a:r>
              <a:rPr lang="zh-CN" altLang="en-US" sz="2400" dirty="0" smtClean="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研究</a:t>
            </a:r>
            <a:r>
              <a:rPr lang="zh-CN" altLang="en-US" sz="24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协同系统从</a:t>
            </a:r>
            <a:r>
              <a:rPr lang="zh-CN" altLang="en-US" sz="2400"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无序到有序</a:t>
            </a:r>
            <a:r>
              <a:rPr lang="zh-CN" altLang="en-US" sz="24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的演化规律的新兴综合性学科。协同系统是指由许多子系统组成的、能以</a:t>
            </a:r>
            <a:r>
              <a:rPr lang="zh-CN" altLang="en-US" sz="2400"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自组织</a:t>
            </a:r>
            <a:r>
              <a:rPr lang="zh-CN" altLang="en-US" sz="24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方式形成宏观的空间、时间或功能</a:t>
            </a:r>
            <a:r>
              <a:rPr lang="zh-CN" altLang="en-US" sz="2400"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有序</a:t>
            </a:r>
            <a:r>
              <a:rPr lang="zh-CN" altLang="en-US" sz="24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结构的</a:t>
            </a:r>
            <a:r>
              <a:rPr lang="zh-CN" altLang="en-US" sz="2400"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开放</a:t>
            </a:r>
            <a:r>
              <a:rPr lang="zh-CN" altLang="en-US" sz="24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系统。</a:t>
            </a:r>
            <a:endParaRPr lang="en-US" altLang="zh-CN" sz="24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indent="595192" defTabSz="1219170"/>
            <a:r>
              <a:rPr lang="zh-CN" altLang="en-US" sz="2400"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序参量</a:t>
            </a:r>
            <a:r>
              <a:rPr lang="zh-CN" altLang="en-US" sz="24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主宰着系统的行为和演化。</a:t>
            </a:r>
            <a:endParaRPr lang="en-US" altLang="zh-CN" sz="24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indent="595192" defTabSz="1219170"/>
            <a:r>
              <a:rPr lang="zh-CN" altLang="en-US" sz="2400"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系统要进化</a:t>
            </a:r>
            <a:r>
              <a:rPr lang="zh-CN" altLang="en-US" sz="24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p>
        </p:txBody>
      </p:sp>
      <p:sp>
        <p:nvSpPr>
          <p:cNvPr id="33" name="矩形 32"/>
          <p:cNvSpPr/>
          <p:nvPr/>
        </p:nvSpPr>
        <p:spPr>
          <a:xfrm>
            <a:off x="5781063" y="2688624"/>
            <a:ext cx="1653145" cy="666786"/>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1219170"/>
            <a:r>
              <a:rPr lang="zh-CN" altLang="en-US" sz="3733" b="1" spc="67" dirty="0" smtClean="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rPr>
              <a:t>协同学</a:t>
            </a:r>
            <a:endParaRPr lang="en-US" altLang="zh-CN" sz="3733" b="1" spc="67"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endParaRPr>
          </a:p>
        </p:txBody>
      </p:sp>
      <p:sp>
        <p:nvSpPr>
          <p:cNvPr id="34" name="TextBox 10"/>
          <p:cNvSpPr txBox="1"/>
          <p:nvPr/>
        </p:nvSpPr>
        <p:spPr>
          <a:xfrm>
            <a:off x="623392" y="452670"/>
            <a:ext cx="1415772" cy="584775"/>
          </a:xfrm>
          <a:prstGeom prst="rect">
            <a:avLst/>
          </a:prstGeom>
          <a:noFill/>
        </p:spPr>
        <p:txBody>
          <a:bodyPr wrap="none" rtlCol="0">
            <a:spAutoFit/>
          </a:bodyPr>
          <a:lstStyle/>
          <a:p>
            <a:pPr defTabSz="1219170"/>
            <a:r>
              <a:rPr lang="zh-CN" altLang="en-US" sz="32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自组织</a:t>
            </a:r>
          </a:p>
        </p:txBody>
      </p:sp>
    </p:spTree>
    <p:extLst>
      <p:ext uri="{BB962C8B-B14F-4D97-AF65-F5344CB8AC3E}">
        <p14:creationId xmlns:p14="http://schemas.microsoft.com/office/powerpoint/2010/main" val="42471730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3339" y="932723"/>
            <a:ext cx="6204248" cy="5567622"/>
            <a:chOff x="3774901" y="1353814"/>
            <a:chExt cx="5189587" cy="4953680"/>
          </a:xfrm>
        </p:grpSpPr>
        <p:pic>
          <p:nvPicPr>
            <p:cNvPr id="3" name="图片 2"/>
            <p:cNvPicPr/>
            <p:nvPr/>
          </p:nvPicPr>
          <p:blipFill>
            <a:blip r:embed="rId2" cstate="screen"/>
            <a:srcRect/>
            <a:stretch>
              <a:fillRect/>
            </a:stretch>
          </p:blipFill>
          <p:spPr bwMode="auto">
            <a:xfrm>
              <a:off x="3774901" y="1412776"/>
              <a:ext cx="5059454" cy="1882130"/>
            </a:xfrm>
            <a:prstGeom prst="rect">
              <a:avLst/>
            </a:prstGeom>
            <a:noFill/>
            <a:ln w="9525">
              <a:noFill/>
              <a:miter lim="800000"/>
              <a:headEnd/>
              <a:tailEnd/>
            </a:ln>
          </p:spPr>
        </p:pic>
        <p:sp>
          <p:nvSpPr>
            <p:cNvPr id="4" name="矩形 3"/>
            <p:cNvSpPr/>
            <p:nvPr/>
          </p:nvSpPr>
          <p:spPr>
            <a:xfrm>
              <a:off x="4882717" y="2996952"/>
              <a:ext cx="3228589" cy="374188"/>
            </a:xfrm>
            <a:prstGeom prst="rect">
              <a:avLst/>
            </a:prstGeom>
          </p:spPr>
          <p:txBody>
            <a:bodyPr wrap="none">
              <a:spAutoFit/>
            </a:bodyPr>
            <a:lstStyle/>
            <a:p>
              <a:pPr defTabSz="1219170"/>
              <a:r>
                <a:rPr lang="zh-CN" altLang="en-US" sz="2133" b="1" spc="67" dirty="0">
                  <a:ln w="12700" cmpd="sng">
                    <a:solidFill>
                      <a:srgbClr val="00B0F0"/>
                    </a:solidFill>
                    <a:prstDash val="solid"/>
                  </a:ln>
                  <a:solidFill>
                    <a:srgbClr val="F79646">
                      <a:tint val="1000"/>
                    </a:srgbClr>
                  </a:solidFill>
                  <a:effectLst>
                    <a:glow rad="53100">
                      <a:srgbClr val="F79646">
                        <a:satMod val="180000"/>
                        <a:alpha val="30000"/>
                      </a:srgbClr>
                    </a:glow>
                  </a:effectLst>
                  <a:latin typeface="方正超粗黑简体" panose="03000509000000000000" pitchFamily="65" charset="-122"/>
                  <a:ea typeface="方正超粗黑简体" panose="03000509000000000000" pitchFamily="65" charset="-122"/>
                </a:rPr>
                <a:t>普通日光灯管两端加上反射镜</a:t>
              </a:r>
            </a:p>
          </p:txBody>
        </p:sp>
        <p:sp>
          <p:nvSpPr>
            <p:cNvPr id="5" name="矩形标注 4"/>
            <p:cNvSpPr/>
            <p:nvPr/>
          </p:nvSpPr>
          <p:spPr bwMode="auto">
            <a:xfrm>
              <a:off x="4067944" y="3645024"/>
              <a:ext cx="2376264" cy="1412959"/>
            </a:xfrm>
            <a:prstGeom prst="wedgeRectCallout">
              <a:avLst>
                <a:gd name="adj1" fmla="val -34704"/>
                <a:gd name="adj2" fmla="val -92541"/>
              </a:avLst>
            </a:prstGeom>
            <a:solidFill>
              <a:srgbClr val="CCFFCC"/>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21920" tIns="60960" rIns="121920" bIns="60960" numCol="1" rtlCol="0" anchor="t" anchorCtr="0" compatLnSpc="1"/>
            <a:lstStyle/>
            <a:p>
              <a:pPr fontAlgn="ctr">
                <a:spcBef>
                  <a:spcPct val="0"/>
                </a:spcBef>
                <a:spcAft>
                  <a:spcPct val="0"/>
                </a:spcAft>
              </a:pPr>
              <a:endParaRPr lang="zh-CN" altLang="en-US" sz="2133" dirty="0">
                <a:solidFill>
                  <a:prstClr val="black"/>
                </a:solidFill>
                <a:latin typeface="Arial Black" panose="020B0A04020102020204" pitchFamily="34" charset="0"/>
                <a:ea typeface="幼圆" panose="02010509060101010101" pitchFamily="49" charset="-122"/>
              </a:endParaRPr>
            </a:p>
          </p:txBody>
        </p:sp>
        <p:sp>
          <p:nvSpPr>
            <p:cNvPr id="6" name="矩形 5"/>
            <p:cNvSpPr/>
            <p:nvPr/>
          </p:nvSpPr>
          <p:spPr>
            <a:xfrm>
              <a:off x="4139952" y="3698189"/>
              <a:ext cx="2376264" cy="1360348"/>
            </a:xfrm>
            <a:prstGeom prst="rect">
              <a:avLst/>
            </a:prstGeom>
          </p:spPr>
          <p:txBody>
            <a:bodyPr wrap="square">
              <a:spAutoFit/>
            </a:bodyPr>
            <a:lstStyle/>
            <a:p>
              <a:pPr defTabSz="1219170"/>
              <a:r>
                <a:rPr lang="zh-CN" altLang="en-US" sz="1867" dirty="0">
                  <a:solidFill>
                    <a:prstClr val="black"/>
                  </a:solidFill>
                  <a:latin typeface="幼圆" panose="02010509060101010101" pitchFamily="49" charset="-122"/>
                  <a:ea typeface="幼圆" panose="02010509060101010101" pitchFamily="49" charset="-122"/>
                </a:rPr>
                <a:t>一束光，</a:t>
              </a:r>
              <a:endParaRPr lang="en-US" altLang="zh-CN" sz="1867" dirty="0">
                <a:solidFill>
                  <a:prstClr val="black"/>
                </a:solidFill>
                <a:latin typeface="幼圆" panose="02010509060101010101" pitchFamily="49" charset="-122"/>
                <a:ea typeface="幼圆" panose="02010509060101010101" pitchFamily="49" charset="-122"/>
              </a:endParaRPr>
            </a:p>
            <a:p>
              <a:pPr defTabSz="1219170"/>
              <a:r>
                <a:rPr lang="zh-CN" altLang="en-US" sz="1867" b="1" dirty="0">
                  <a:solidFill>
                    <a:srgbClr val="FF0000"/>
                  </a:solidFill>
                  <a:latin typeface="幼圆" panose="02010509060101010101" pitchFamily="49" charset="-122"/>
                  <a:ea typeface="幼圆" panose="02010509060101010101" pitchFamily="49" charset="-122"/>
                </a:rPr>
                <a:t>平行</a:t>
              </a:r>
              <a:r>
                <a:rPr lang="zh-CN" altLang="en-US" sz="1867" dirty="0">
                  <a:solidFill>
                    <a:prstClr val="black"/>
                  </a:solidFill>
                  <a:latin typeface="幼圆" panose="02010509060101010101" pitchFamily="49" charset="-122"/>
                  <a:ea typeface="幼圆" panose="02010509060101010101" pitchFamily="49" charset="-122"/>
                </a:rPr>
                <a:t>于轴线，</a:t>
              </a:r>
              <a:endParaRPr lang="en-US" altLang="zh-CN" sz="1867" dirty="0">
                <a:solidFill>
                  <a:prstClr val="black"/>
                </a:solidFill>
                <a:latin typeface="幼圆" panose="02010509060101010101" pitchFamily="49" charset="-122"/>
                <a:ea typeface="幼圆" panose="02010509060101010101" pitchFamily="49" charset="-122"/>
              </a:endParaRPr>
            </a:p>
            <a:p>
              <a:pPr defTabSz="1219170"/>
              <a:r>
                <a:rPr lang="zh-CN" altLang="en-US" sz="1867" dirty="0">
                  <a:solidFill>
                    <a:prstClr val="black"/>
                  </a:solidFill>
                  <a:latin typeface="幼圆" panose="02010509060101010101" pitchFamily="49" charset="-122"/>
                  <a:ea typeface="幼圆" panose="02010509060101010101" pitchFamily="49" charset="-122"/>
                </a:rPr>
                <a:t>那么，沿轴线来回震荡。</a:t>
              </a:r>
              <a:endParaRPr lang="en-US" altLang="zh-CN" sz="1867" dirty="0">
                <a:solidFill>
                  <a:prstClr val="black"/>
                </a:solidFill>
                <a:latin typeface="幼圆" panose="02010509060101010101" pitchFamily="49" charset="-122"/>
                <a:ea typeface="幼圆" panose="02010509060101010101" pitchFamily="49" charset="-122"/>
              </a:endParaRPr>
            </a:p>
            <a:p>
              <a:pPr defTabSz="1219170"/>
              <a:r>
                <a:rPr lang="zh-CN" altLang="en-US" sz="1867" dirty="0">
                  <a:solidFill>
                    <a:prstClr val="black"/>
                  </a:solidFill>
                  <a:latin typeface="幼圆" panose="02010509060101010101" pitchFamily="49" charset="-122"/>
                  <a:ea typeface="幼圆" panose="02010509060101010101" pitchFamily="49" charset="-122"/>
                </a:rPr>
                <a:t>多次能量补充，越来越强，方向越来越一致。</a:t>
              </a:r>
            </a:p>
          </p:txBody>
        </p:sp>
        <p:sp>
          <p:nvSpPr>
            <p:cNvPr id="7" name="矩形标注 6"/>
            <p:cNvSpPr/>
            <p:nvPr/>
          </p:nvSpPr>
          <p:spPr bwMode="auto">
            <a:xfrm>
              <a:off x="6588224" y="3645024"/>
              <a:ext cx="2376264" cy="1412959"/>
            </a:xfrm>
            <a:prstGeom prst="wedgeRectCallout">
              <a:avLst>
                <a:gd name="adj1" fmla="val 27044"/>
                <a:gd name="adj2" fmla="val -93361"/>
              </a:avLst>
            </a:prstGeom>
            <a:solidFill>
              <a:schemeClr val="bg1">
                <a:lumMod val="85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21920" tIns="60960" rIns="121920" bIns="60960" numCol="1" rtlCol="0" anchor="t" anchorCtr="0" compatLnSpc="1"/>
            <a:lstStyle/>
            <a:p>
              <a:pPr fontAlgn="ctr">
                <a:spcBef>
                  <a:spcPct val="0"/>
                </a:spcBef>
                <a:spcAft>
                  <a:spcPct val="0"/>
                </a:spcAft>
              </a:pPr>
              <a:endParaRPr lang="zh-CN" altLang="en-US" sz="1867" dirty="0">
                <a:solidFill>
                  <a:prstClr val="black"/>
                </a:solidFill>
                <a:latin typeface="幼圆" panose="02010509060101010101" pitchFamily="49" charset="-122"/>
                <a:ea typeface="幼圆" panose="02010509060101010101" pitchFamily="49" charset="-122"/>
              </a:endParaRPr>
            </a:p>
          </p:txBody>
        </p:sp>
        <p:sp>
          <p:nvSpPr>
            <p:cNvPr id="8" name="矩形 7"/>
            <p:cNvSpPr/>
            <p:nvPr/>
          </p:nvSpPr>
          <p:spPr>
            <a:xfrm>
              <a:off x="6660232" y="3698189"/>
              <a:ext cx="2160240" cy="1360348"/>
            </a:xfrm>
            <a:prstGeom prst="rect">
              <a:avLst/>
            </a:prstGeom>
          </p:spPr>
          <p:txBody>
            <a:bodyPr wrap="square">
              <a:spAutoFit/>
            </a:bodyPr>
            <a:lstStyle/>
            <a:p>
              <a:pPr defTabSz="1219170"/>
              <a:r>
                <a:rPr lang="zh-CN" altLang="en-US" sz="1867" dirty="0">
                  <a:solidFill>
                    <a:prstClr val="black"/>
                  </a:solidFill>
                  <a:latin typeface="幼圆" panose="02010509060101010101" pitchFamily="49" charset="-122"/>
                  <a:ea typeface="幼圆" panose="02010509060101010101" pitchFamily="49" charset="-122"/>
                </a:rPr>
                <a:t>一束光，</a:t>
              </a:r>
              <a:endParaRPr lang="en-US" altLang="zh-CN" sz="1867" dirty="0">
                <a:solidFill>
                  <a:prstClr val="black"/>
                </a:solidFill>
                <a:latin typeface="幼圆" panose="02010509060101010101" pitchFamily="49" charset="-122"/>
                <a:ea typeface="幼圆" panose="02010509060101010101" pitchFamily="49" charset="-122"/>
              </a:endParaRPr>
            </a:p>
            <a:p>
              <a:pPr defTabSz="1219170"/>
              <a:r>
                <a:rPr lang="zh-CN" altLang="en-US" sz="1867" b="1" dirty="0">
                  <a:solidFill>
                    <a:srgbClr val="FF0000"/>
                  </a:solidFill>
                  <a:latin typeface="幼圆" panose="02010509060101010101" pitchFamily="49" charset="-122"/>
                  <a:ea typeface="幼圆" panose="02010509060101010101" pitchFamily="49" charset="-122"/>
                </a:rPr>
                <a:t>不平行</a:t>
              </a:r>
              <a:r>
                <a:rPr lang="zh-CN" altLang="en-US" sz="1867" dirty="0">
                  <a:solidFill>
                    <a:prstClr val="black"/>
                  </a:solidFill>
                  <a:latin typeface="幼圆" panose="02010509060101010101" pitchFamily="49" charset="-122"/>
                  <a:ea typeface="幼圆" panose="02010509060101010101" pitchFamily="49" charset="-122"/>
                </a:rPr>
                <a:t>于轴线，</a:t>
              </a:r>
              <a:endParaRPr lang="en-US" altLang="zh-CN" sz="1867" dirty="0">
                <a:solidFill>
                  <a:prstClr val="black"/>
                </a:solidFill>
                <a:latin typeface="幼圆" panose="02010509060101010101" pitchFamily="49" charset="-122"/>
                <a:ea typeface="幼圆" panose="02010509060101010101" pitchFamily="49" charset="-122"/>
              </a:endParaRPr>
            </a:p>
            <a:p>
              <a:pPr defTabSz="1219170"/>
              <a:r>
                <a:rPr lang="zh-CN" altLang="en-US" sz="1867" dirty="0">
                  <a:solidFill>
                    <a:prstClr val="black"/>
                  </a:solidFill>
                  <a:latin typeface="幼圆" panose="02010509060101010101" pitchFamily="49" charset="-122"/>
                  <a:ea typeface="幼圆" panose="02010509060101010101" pitchFamily="49" charset="-122"/>
                </a:rPr>
                <a:t>那么，若干次折射后它就被剔除，不再参与激光的形成。</a:t>
              </a:r>
            </a:p>
          </p:txBody>
        </p:sp>
        <p:sp>
          <p:nvSpPr>
            <p:cNvPr id="9" name="矩形 8"/>
            <p:cNvSpPr/>
            <p:nvPr/>
          </p:nvSpPr>
          <p:spPr>
            <a:xfrm>
              <a:off x="4067944" y="5129991"/>
              <a:ext cx="4896544" cy="117750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defTabSz="1219170"/>
              <a:r>
                <a:rPr lang="zh-CN" altLang="en-US" sz="1600" b="1" dirty="0">
                  <a:solidFill>
                    <a:prstClr val="black"/>
                  </a:solidFill>
                  <a:latin typeface="幼圆" panose="02010509060101010101" pitchFamily="49" charset="-122"/>
                  <a:ea typeface="幼圆" panose="02010509060101010101" pitchFamily="49" charset="-122"/>
                </a:rPr>
                <a:t>激光的“组织</a:t>
              </a:r>
              <a:r>
                <a:rPr lang="en-US" altLang="zh-CN" sz="1600" b="1" dirty="0">
                  <a:solidFill>
                    <a:prstClr val="black"/>
                  </a:solidFill>
                  <a:latin typeface="幼圆" panose="02010509060101010101" pitchFamily="49" charset="-122"/>
                  <a:ea typeface="幼圆" panose="02010509060101010101" pitchFamily="49" charset="-122"/>
                </a:rPr>
                <a:t>+</a:t>
              </a:r>
              <a:r>
                <a:rPr lang="zh-CN" altLang="en-US" sz="1600" b="1" dirty="0">
                  <a:solidFill>
                    <a:prstClr val="black"/>
                  </a:solidFill>
                  <a:latin typeface="幼圆" panose="02010509060101010101" pitchFamily="49" charset="-122"/>
                  <a:ea typeface="幼圆" panose="02010509060101010101" pitchFamily="49" charset="-122"/>
                </a:rPr>
                <a:t>自组织</a:t>
              </a:r>
              <a:r>
                <a:rPr lang="en-US" altLang="zh-CN" sz="1600" b="1" dirty="0">
                  <a:solidFill>
                    <a:prstClr val="black"/>
                  </a:solidFill>
                  <a:latin typeface="幼圆" panose="02010509060101010101" pitchFamily="49" charset="-122"/>
                  <a:ea typeface="幼圆" panose="02010509060101010101" pitchFamily="49" charset="-122"/>
                </a:rPr>
                <a:t>”</a:t>
              </a:r>
              <a:r>
                <a:rPr lang="zh-CN" altLang="en-US" sz="1600" dirty="0">
                  <a:solidFill>
                    <a:prstClr val="black"/>
                  </a:solidFill>
                  <a:latin typeface="幼圆" panose="02010509060101010101" pitchFamily="49" charset="-122"/>
                  <a:ea typeface="幼圆" panose="02010509060101010101" pitchFamily="49" charset="-122"/>
                </a:rPr>
                <a:t>：灯管内的光自己达成一致。每个光子都受到“由所有光子构成的整体”的影响。方向不一致的光子：要么被剔除，要么被同化。如果把光子想象成乒乓球更好理解。不一致的乒乓球，如果没逃出去，它就被其他主流的球碰撞带动，最后顺从了主流，强化了主流。</a:t>
              </a:r>
            </a:p>
          </p:txBody>
        </p:sp>
        <p:sp>
          <p:nvSpPr>
            <p:cNvPr id="10" name="矩形 9"/>
            <p:cNvSpPr/>
            <p:nvPr/>
          </p:nvSpPr>
          <p:spPr>
            <a:xfrm>
              <a:off x="3855210" y="1353814"/>
              <a:ext cx="4860032" cy="447326"/>
            </a:xfrm>
            <a:prstGeom prst="rect">
              <a:avLst/>
            </a:prstGeom>
          </p:spPr>
          <p:txBody>
            <a:bodyPr wrap="square">
              <a:spAutoFit/>
            </a:bodyPr>
            <a:lstStyle/>
            <a:p>
              <a:pPr algn="r" defTabSz="1219170"/>
              <a:r>
                <a:rPr lang="zh-CN" altLang="en-US" sz="2667"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激光的原理</a:t>
              </a:r>
            </a:p>
          </p:txBody>
        </p:sp>
      </p:grpSp>
      <p:sp>
        <p:nvSpPr>
          <p:cNvPr id="11" name="TextBox 10"/>
          <p:cNvSpPr txBox="1"/>
          <p:nvPr/>
        </p:nvSpPr>
        <p:spPr>
          <a:xfrm>
            <a:off x="623392" y="452670"/>
            <a:ext cx="1415772" cy="584775"/>
          </a:xfrm>
          <a:prstGeom prst="rect">
            <a:avLst/>
          </a:prstGeom>
          <a:noFill/>
        </p:spPr>
        <p:txBody>
          <a:bodyPr wrap="none" rtlCol="0">
            <a:spAutoFit/>
          </a:bodyPr>
          <a:lstStyle/>
          <a:p>
            <a:pPr defTabSz="1219170"/>
            <a:r>
              <a:rPr lang="zh-CN" altLang="en-US" sz="32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自组织</a:t>
            </a:r>
          </a:p>
        </p:txBody>
      </p:sp>
      <p:sp>
        <p:nvSpPr>
          <p:cNvPr id="29" name="TextBox 28"/>
          <p:cNvSpPr txBox="1"/>
          <p:nvPr/>
        </p:nvSpPr>
        <p:spPr>
          <a:xfrm>
            <a:off x="8348434" y="4347352"/>
            <a:ext cx="2010809" cy="666977"/>
          </a:xfrm>
          <a:prstGeom prst="rect">
            <a:avLst/>
          </a:prstGeom>
          <a:noFill/>
        </p:spPr>
        <p:txBody>
          <a:bodyPr wrap="square" rtlCol="0">
            <a:spAutoFit/>
          </a:bodyPr>
          <a:lstStyle/>
          <a:p>
            <a:pPr algn="ctr" defTabSz="1219170"/>
            <a:r>
              <a:rPr lang="zh-CN" altLang="en-US" sz="1867"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社会的自组织：</a:t>
            </a:r>
            <a:r>
              <a:rPr lang="en-US" altLang="zh-CN" sz="1867"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
            </a:r>
            <a:br>
              <a:rPr lang="en-US" altLang="zh-CN" sz="1867"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zh-CN" altLang="en-US" sz="1867"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环泳</a:t>
            </a:r>
          </a:p>
        </p:txBody>
      </p:sp>
      <p:grpSp>
        <p:nvGrpSpPr>
          <p:cNvPr id="47" name="组合 46"/>
          <p:cNvGrpSpPr/>
          <p:nvPr/>
        </p:nvGrpSpPr>
        <p:grpSpPr>
          <a:xfrm>
            <a:off x="7481140" y="672822"/>
            <a:ext cx="3463573" cy="3369964"/>
            <a:chOff x="4860032" y="1779662"/>
            <a:chExt cx="1776197" cy="1728192"/>
          </a:xfrm>
        </p:grpSpPr>
        <p:grpSp>
          <p:nvGrpSpPr>
            <p:cNvPr id="13" name="组合 12"/>
            <p:cNvGrpSpPr/>
            <p:nvPr/>
          </p:nvGrpSpPr>
          <p:grpSpPr>
            <a:xfrm>
              <a:off x="4860032" y="1779662"/>
              <a:ext cx="1776197" cy="1728192"/>
              <a:chOff x="2378921" y="1340768"/>
              <a:chExt cx="5087697" cy="5134440"/>
            </a:xfrm>
          </p:grpSpPr>
          <p:pic>
            <p:nvPicPr>
              <p:cNvPr id="14" name="Picture 2" descr="http://img2.imgtn.bdimg.com/it/u=826725056,3350466486&amp;fm=21&amp;gp=0.jpg"/>
              <p:cNvPicPr>
                <a:picLocks noChangeAspect="1" noChangeArrowheads="1"/>
              </p:cNvPicPr>
              <p:nvPr/>
            </p:nvPicPr>
            <p:blipFill>
              <a:blip r:embed="rId3" cstate="screen"/>
              <a:srcRect/>
              <a:stretch>
                <a:fillRect/>
              </a:stretch>
            </p:blipFill>
            <p:spPr bwMode="auto">
              <a:xfrm rot="20456458">
                <a:off x="3347864" y="1556792"/>
                <a:ext cx="964700" cy="504056"/>
              </a:xfrm>
              <a:prstGeom prst="rect">
                <a:avLst/>
              </a:prstGeom>
              <a:noFill/>
            </p:spPr>
          </p:pic>
          <p:pic>
            <p:nvPicPr>
              <p:cNvPr id="15" name="Picture 2" descr="http://img2.imgtn.bdimg.com/it/u=826725056,3350466486&amp;fm=21&amp;gp=0.jpg"/>
              <p:cNvPicPr>
                <a:picLocks noChangeAspect="1" noChangeArrowheads="1"/>
              </p:cNvPicPr>
              <p:nvPr/>
            </p:nvPicPr>
            <p:blipFill>
              <a:blip r:embed="rId3" cstate="screen"/>
              <a:srcRect/>
              <a:stretch>
                <a:fillRect/>
              </a:stretch>
            </p:blipFill>
            <p:spPr bwMode="auto">
              <a:xfrm rot="9358332">
                <a:off x="5280897" y="5763804"/>
                <a:ext cx="964700" cy="504056"/>
              </a:xfrm>
              <a:prstGeom prst="rect">
                <a:avLst/>
              </a:prstGeom>
              <a:noFill/>
            </p:spPr>
          </p:pic>
          <p:pic>
            <p:nvPicPr>
              <p:cNvPr id="16" name="Picture 2" descr="http://img2.imgtn.bdimg.com/it/u=826725056,3350466486&amp;fm=21&amp;gp=0.jpg"/>
              <p:cNvPicPr>
                <a:picLocks noChangeAspect="1" noChangeArrowheads="1"/>
              </p:cNvPicPr>
              <p:nvPr/>
            </p:nvPicPr>
            <p:blipFill>
              <a:blip r:embed="rId4" cstate="screen"/>
              <a:srcRect/>
              <a:stretch>
                <a:fillRect/>
              </a:stretch>
            </p:blipFill>
            <p:spPr bwMode="auto">
              <a:xfrm rot="6692659">
                <a:off x="6589430" y="4438251"/>
                <a:ext cx="964700" cy="504056"/>
              </a:xfrm>
              <a:prstGeom prst="rect">
                <a:avLst/>
              </a:prstGeom>
              <a:noFill/>
            </p:spPr>
          </p:pic>
          <p:pic>
            <p:nvPicPr>
              <p:cNvPr id="17" name="Picture 2" descr="http://img2.imgtn.bdimg.com/it/u=826725056,3350466486&amp;fm=21&amp;gp=0.jpg"/>
              <p:cNvPicPr>
                <a:picLocks noChangeAspect="1" noChangeArrowheads="1"/>
              </p:cNvPicPr>
              <p:nvPr/>
            </p:nvPicPr>
            <p:blipFill>
              <a:blip r:embed="rId4" cstate="screen"/>
              <a:srcRect/>
              <a:stretch>
                <a:fillRect/>
              </a:stretch>
            </p:blipFill>
            <p:spPr bwMode="auto">
              <a:xfrm rot="3898850">
                <a:off x="6538250" y="2712537"/>
                <a:ext cx="964700" cy="504056"/>
              </a:xfrm>
              <a:prstGeom prst="rect">
                <a:avLst/>
              </a:prstGeom>
              <a:noFill/>
            </p:spPr>
          </p:pic>
          <p:pic>
            <p:nvPicPr>
              <p:cNvPr id="18" name="Picture 2" descr="http://img2.imgtn.bdimg.com/it/u=826725056,3350466486&amp;fm=21&amp;gp=0.jpg"/>
              <p:cNvPicPr>
                <a:picLocks noChangeAspect="1" noChangeArrowheads="1"/>
              </p:cNvPicPr>
              <p:nvPr/>
            </p:nvPicPr>
            <p:blipFill>
              <a:blip r:embed="rId3" cstate="screen"/>
              <a:srcRect/>
              <a:stretch>
                <a:fillRect/>
              </a:stretch>
            </p:blipFill>
            <p:spPr bwMode="auto">
              <a:xfrm>
                <a:off x="4355976" y="1340768"/>
                <a:ext cx="964700" cy="504056"/>
              </a:xfrm>
              <a:prstGeom prst="rect">
                <a:avLst/>
              </a:prstGeom>
              <a:noFill/>
            </p:spPr>
          </p:pic>
          <p:pic>
            <p:nvPicPr>
              <p:cNvPr id="19" name="Picture 2" descr="http://img2.imgtn.bdimg.com/it/u=826725056,3350466486&amp;fm=21&amp;gp=0.jpg"/>
              <p:cNvPicPr>
                <a:picLocks noChangeAspect="1" noChangeArrowheads="1"/>
              </p:cNvPicPr>
              <p:nvPr/>
            </p:nvPicPr>
            <p:blipFill>
              <a:blip r:embed="rId4" cstate="screen"/>
              <a:srcRect/>
              <a:stretch>
                <a:fillRect/>
              </a:stretch>
            </p:blipFill>
            <p:spPr bwMode="auto">
              <a:xfrm rot="18309460">
                <a:off x="2555776" y="2204864"/>
                <a:ext cx="964700" cy="504056"/>
              </a:xfrm>
              <a:prstGeom prst="rect">
                <a:avLst/>
              </a:prstGeom>
              <a:noFill/>
            </p:spPr>
          </p:pic>
          <p:pic>
            <p:nvPicPr>
              <p:cNvPr id="20" name="Picture 2" descr="http://img2.imgtn.bdimg.com/it/u=826725056,3350466486&amp;fm=21&amp;gp=0.jpg"/>
              <p:cNvPicPr>
                <a:picLocks noChangeAspect="1" noChangeArrowheads="1"/>
              </p:cNvPicPr>
              <p:nvPr/>
            </p:nvPicPr>
            <p:blipFill>
              <a:blip r:embed="rId4" cstate="screen"/>
              <a:srcRect/>
              <a:stretch>
                <a:fillRect/>
              </a:stretch>
            </p:blipFill>
            <p:spPr bwMode="auto">
              <a:xfrm rot="13753969">
                <a:off x="2579272" y="5003005"/>
                <a:ext cx="964700" cy="504056"/>
              </a:xfrm>
              <a:prstGeom prst="rect">
                <a:avLst/>
              </a:prstGeom>
              <a:noFill/>
            </p:spPr>
          </p:pic>
          <p:pic>
            <p:nvPicPr>
              <p:cNvPr id="21" name="Picture 2" descr="http://img2.imgtn.bdimg.com/it/u=826725056,3350466486&amp;fm=21&amp;gp=0.jpg"/>
              <p:cNvPicPr>
                <a:picLocks noChangeAspect="1" noChangeArrowheads="1"/>
              </p:cNvPicPr>
              <p:nvPr/>
            </p:nvPicPr>
            <p:blipFill>
              <a:blip r:embed="rId4" cstate="screen"/>
              <a:srcRect/>
              <a:stretch>
                <a:fillRect/>
              </a:stretch>
            </p:blipFill>
            <p:spPr bwMode="auto">
              <a:xfrm rot="7773077">
                <a:off x="6084168" y="5229200"/>
                <a:ext cx="964700" cy="504056"/>
              </a:xfrm>
              <a:prstGeom prst="rect">
                <a:avLst/>
              </a:prstGeom>
              <a:noFill/>
            </p:spPr>
          </p:pic>
          <p:pic>
            <p:nvPicPr>
              <p:cNvPr id="22" name="Picture 2" descr="http://img2.imgtn.bdimg.com/it/u=826725056,3350466486&amp;fm=21&amp;gp=0.jpg"/>
              <p:cNvPicPr>
                <a:picLocks noChangeAspect="1" noChangeArrowheads="1"/>
              </p:cNvPicPr>
              <p:nvPr/>
            </p:nvPicPr>
            <p:blipFill>
              <a:blip r:embed="rId4" cstate="screen"/>
              <a:srcRect/>
              <a:stretch>
                <a:fillRect/>
              </a:stretch>
            </p:blipFill>
            <p:spPr bwMode="auto">
              <a:xfrm rot="3013659">
                <a:off x="6012160" y="1916832"/>
                <a:ext cx="964700" cy="504056"/>
              </a:xfrm>
              <a:prstGeom prst="rect">
                <a:avLst/>
              </a:prstGeom>
              <a:noFill/>
            </p:spPr>
          </p:pic>
          <p:pic>
            <p:nvPicPr>
              <p:cNvPr id="23" name="Picture 2" descr="http://img2.imgtn.bdimg.com/it/u=826725056,3350466486&amp;fm=21&amp;gp=0.jpg"/>
              <p:cNvPicPr>
                <a:picLocks noChangeAspect="1" noChangeArrowheads="1"/>
              </p:cNvPicPr>
              <p:nvPr/>
            </p:nvPicPr>
            <p:blipFill>
              <a:blip r:embed="rId4" cstate="screen"/>
              <a:srcRect/>
              <a:stretch>
                <a:fillRect/>
              </a:stretch>
            </p:blipFill>
            <p:spPr bwMode="auto">
              <a:xfrm rot="17236291">
                <a:off x="2169268" y="3064327"/>
                <a:ext cx="964700" cy="504056"/>
              </a:xfrm>
              <a:prstGeom prst="rect">
                <a:avLst/>
              </a:prstGeom>
              <a:noFill/>
            </p:spPr>
          </p:pic>
          <p:pic>
            <p:nvPicPr>
              <p:cNvPr id="24" name="Picture 2" descr="http://img2.imgtn.bdimg.com/it/u=826725056,3350466486&amp;fm=21&amp;gp=0.jpg"/>
              <p:cNvPicPr>
                <a:picLocks noChangeAspect="1" noChangeArrowheads="1"/>
              </p:cNvPicPr>
              <p:nvPr/>
            </p:nvPicPr>
            <p:blipFill>
              <a:blip r:embed="rId4" cstate="screen"/>
              <a:srcRect/>
              <a:stretch>
                <a:fillRect/>
              </a:stretch>
            </p:blipFill>
            <p:spPr bwMode="auto">
              <a:xfrm rot="5187659">
                <a:off x="6732240" y="3573016"/>
                <a:ext cx="964700" cy="504056"/>
              </a:xfrm>
              <a:prstGeom prst="rect">
                <a:avLst/>
              </a:prstGeom>
              <a:noFill/>
            </p:spPr>
          </p:pic>
          <p:pic>
            <p:nvPicPr>
              <p:cNvPr id="25" name="Picture 2" descr="http://img2.imgtn.bdimg.com/it/u=826725056,3350466486&amp;fm=21&amp;gp=0.jpg"/>
              <p:cNvPicPr>
                <a:picLocks noChangeAspect="1" noChangeArrowheads="1"/>
              </p:cNvPicPr>
              <p:nvPr/>
            </p:nvPicPr>
            <p:blipFill>
              <a:blip r:embed="rId3" cstate="screen"/>
              <a:srcRect/>
              <a:stretch>
                <a:fillRect/>
              </a:stretch>
            </p:blipFill>
            <p:spPr bwMode="auto">
              <a:xfrm rot="10642167">
                <a:off x="4295026" y="5971152"/>
                <a:ext cx="964700" cy="504056"/>
              </a:xfrm>
              <a:prstGeom prst="rect">
                <a:avLst/>
              </a:prstGeom>
              <a:noFill/>
            </p:spPr>
          </p:pic>
          <p:pic>
            <p:nvPicPr>
              <p:cNvPr id="26" name="Picture 2" descr="http://img2.imgtn.bdimg.com/it/u=826725056,3350466486&amp;fm=21&amp;gp=0.jpg"/>
              <p:cNvPicPr>
                <a:picLocks noChangeAspect="1" noChangeArrowheads="1"/>
              </p:cNvPicPr>
              <p:nvPr/>
            </p:nvPicPr>
            <p:blipFill>
              <a:blip r:embed="rId3" cstate="screen"/>
              <a:srcRect/>
              <a:stretch>
                <a:fillRect/>
              </a:stretch>
            </p:blipFill>
            <p:spPr bwMode="auto">
              <a:xfrm rot="961226">
                <a:off x="5364088" y="1484784"/>
                <a:ext cx="964700" cy="504056"/>
              </a:xfrm>
              <a:prstGeom prst="rect">
                <a:avLst/>
              </a:prstGeom>
              <a:noFill/>
            </p:spPr>
          </p:pic>
          <p:pic>
            <p:nvPicPr>
              <p:cNvPr id="27" name="Picture 2" descr="http://img2.imgtn.bdimg.com/it/u=826725056,3350466486&amp;fm=21&amp;gp=0.jpg"/>
              <p:cNvPicPr>
                <a:picLocks noChangeAspect="1" noChangeArrowheads="1"/>
              </p:cNvPicPr>
              <p:nvPr/>
            </p:nvPicPr>
            <p:blipFill>
              <a:blip r:embed="rId4" cstate="screen"/>
              <a:srcRect/>
              <a:stretch>
                <a:fillRect/>
              </a:stretch>
            </p:blipFill>
            <p:spPr bwMode="auto">
              <a:xfrm rot="15343305">
                <a:off x="2148599" y="4066620"/>
                <a:ext cx="964700" cy="504056"/>
              </a:xfrm>
              <a:prstGeom prst="rect">
                <a:avLst/>
              </a:prstGeom>
              <a:noFill/>
            </p:spPr>
          </p:pic>
          <p:pic>
            <p:nvPicPr>
              <p:cNvPr id="28" name="Picture 2" descr="http://img2.imgtn.bdimg.com/it/u=826725056,3350466486&amp;fm=21&amp;gp=0.jpg"/>
              <p:cNvPicPr>
                <a:picLocks noChangeAspect="1" noChangeArrowheads="1"/>
              </p:cNvPicPr>
              <p:nvPr/>
            </p:nvPicPr>
            <p:blipFill>
              <a:blip r:embed="rId3" cstate="screen"/>
              <a:srcRect/>
              <a:stretch>
                <a:fillRect/>
              </a:stretch>
            </p:blipFill>
            <p:spPr bwMode="auto">
              <a:xfrm rot="12884581">
                <a:off x="3261483" y="5675182"/>
                <a:ext cx="964700" cy="504056"/>
              </a:xfrm>
              <a:prstGeom prst="rect">
                <a:avLst/>
              </a:prstGeom>
              <a:noFill/>
            </p:spPr>
          </p:pic>
        </p:grpSp>
        <p:grpSp>
          <p:nvGrpSpPr>
            <p:cNvPr id="30" name="组合 29"/>
            <p:cNvGrpSpPr/>
            <p:nvPr/>
          </p:nvGrpSpPr>
          <p:grpSpPr>
            <a:xfrm rot="20810650">
              <a:off x="5064388" y="1994408"/>
              <a:ext cx="1359768" cy="1287760"/>
              <a:chOff x="2378921" y="1340768"/>
              <a:chExt cx="5087697" cy="5134440"/>
            </a:xfrm>
          </p:grpSpPr>
          <p:pic>
            <p:nvPicPr>
              <p:cNvPr id="31" name="Picture 2" descr="http://img2.imgtn.bdimg.com/it/u=826725056,3350466486&amp;fm=21&amp;gp=0.jpg"/>
              <p:cNvPicPr>
                <a:picLocks noChangeAspect="1" noChangeArrowheads="1"/>
              </p:cNvPicPr>
              <p:nvPr/>
            </p:nvPicPr>
            <p:blipFill>
              <a:blip r:embed="rId5" cstate="screen"/>
              <a:srcRect/>
              <a:stretch>
                <a:fillRect/>
              </a:stretch>
            </p:blipFill>
            <p:spPr bwMode="auto">
              <a:xfrm rot="20456458">
                <a:off x="3347864" y="1556792"/>
                <a:ext cx="964700" cy="504056"/>
              </a:xfrm>
              <a:prstGeom prst="rect">
                <a:avLst/>
              </a:prstGeom>
              <a:noFill/>
            </p:spPr>
          </p:pic>
          <p:pic>
            <p:nvPicPr>
              <p:cNvPr id="32" name="Picture 2" descr="http://img2.imgtn.bdimg.com/it/u=826725056,3350466486&amp;fm=21&amp;gp=0.jpg"/>
              <p:cNvPicPr>
                <a:picLocks noChangeAspect="1" noChangeArrowheads="1"/>
              </p:cNvPicPr>
              <p:nvPr/>
            </p:nvPicPr>
            <p:blipFill>
              <a:blip r:embed="rId5" cstate="screen"/>
              <a:srcRect/>
              <a:stretch>
                <a:fillRect/>
              </a:stretch>
            </p:blipFill>
            <p:spPr bwMode="auto">
              <a:xfrm rot="9358332">
                <a:off x="5280897" y="5763804"/>
                <a:ext cx="964700" cy="504056"/>
              </a:xfrm>
              <a:prstGeom prst="rect">
                <a:avLst/>
              </a:prstGeom>
              <a:noFill/>
            </p:spPr>
          </p:pic>
          <p:pic>
            <p:nvPicPr>
              <p:cNvPr id="33" name="Picture 2" descr="http://img2.imgtn.bdimg.com/it/u=826725056,3350466486&amp;fm=21&amp;gp=0.jpg"/>
              <p:cNvPicPr>
                <a:picLocks noChangeAspect="1" noChangeArrowheads="1"/>
              </p:cNvPicPr>
              <p:nvPr/>
            </p:nvPicPr>
            <p:blipFill>
              <a:blip r:embed="rId6" cstate="screen"/>
              <a:srcRect/>
              <a:stretch>
                <a:fillRect/>
              </a:stretch>
            </p:blipFill>
            <p:spPr bwMode="auto">
              <a:xfrm rot="6692659">
                <a:off x="6589430" y="4438251"/>
                <a:ext cx="964700" cy="504056"/>
              </a:xfrm>
              <a:prstGeom prst="rect">
                <a:avLst/>
              </a:prstGeom>
              <a:noFill/>
            </p:spPr>
          </p:pic>
          <p:pic>
            <p:nvPicPr>
              <p:cNvPr id="34" name="Picture 2" descr="http://img2.imgtn.bdimg.com/it/u=826725056,3350466486&amp;fm=21&amp;gp=0.jpg"/>
              <p:cNvPicPr>
                <a:picLocks noChangeAspect="1" noChangeArrowheads="1"/>
              </p:cNvPicPr>
              <p:nvPr/>
            </p:nvPicPr>
            <p:blipFill>
              <a:blip r:embed="rId6" cstate="screen"/>
              <a:srcRect/>
              <a:stretch>
                <a:fillRect/>
              </a:stretch>
            </p:blipFill>
            <p:spPr bwMode="auto">
              <a:xfrm rot="3898850">
                <a:off x="6538250" y="2712537"/>
                <a:ext cx="964700" cy="504056"/>
              </a:xfrm>
              <a:prstGeom prst="rect">
                <a:avLst/>
              </a:prstGeom>
              <a:noFill/>
            </p:spPr>
          </p:pic>
          <p:pic>
            <p:nvPicPr>
              <p:cNvPr id="35" name="Picture 2" descr="http://img2.imgtn.bdimg.com/it/u=826725056,3350466486&amp;fm=21&amp;gp=0.jpg"/>
              <p:cNvPicPr>
                <a:picLocks noChangeAspect="1" noChangeArrowheads="1"/>
              </p:cNvPicPr>
              <p:nvPr/>
            </p:nvPicPr>
            <p:blipFill>
              <a:blip r:embed="rId5" cstate="screen"/>
              <a:srcRect/>
              <a:stretch>
                <a:fillRect/>
              </a:stretch>
            </p:blipFill>
            <p:spPr bwMode="auto">
              <a:xfrm>
                <a:off x="4355976" y="1340768"/>
                <a:ext cx="964700" cy="504056"/>
              </a:xfrm>
              <a:prstGeom prst="rect">
                <a:avLst/>
              </a:prstGeom>
              <a:noFill/>
            </p:spPr>
          </p:pic>
          <p:pic>
            <p:nvPicPr>
              <p:cNvPr id="36" name="Picture 2" descr="http://img2.imgtn.bdimg.com/it/u=826725056,3350466486&amp;fm=21&amp;gp=0.jpg"/>
              <p:cNvPicPr>
                <a:picLocks noChangeAspect="1" noChangeArrowheads="1"/>
              </p:cNvPicPr>
              <p:nvPr/>
            </p:nvPicPr>
            <p:blipFill>
              <a:blip r:embed="rId6" cstate="screen"/>
              <a:srcRect/>
              <a:stretch>
                <a:fillRect/>
              </a:stretch>
            </p:blipFill>
            <p:spPr bwMode="auto">
              <a:xfrm rot="18309460">
                <a:off x="2555776" y="2204864"/>
                <a:ext cx="964700" cy="504056"/>
              </a:xfrm>
              <a:prstGeom prst="rect">
                <a:avLst/>
              </a:prstGeom>
              <a:noFill/>
            </p:spPr>
          </p:pic>
          <p:pic>
            <p:nvPicPr>
              <p:cNvPr id="37" name="Picture 2" descr="http://img2.imgtn.bdimg.com/it/u=826725056,3350466486&amp;fm=21&amp;gp=0.jpg"/>
              <p:cNvPicPr>
                <a:picLocks noChangeAspect="1" noChangeArrowheads="1"/>
              </p:cNvPicPr>
              <p:nvPr/>
            </p:nvPicPr>
            <p:blipFill>
              <a:blip r:embed="rId6" cstate="screen"/>
              <a:srcRect/>
              <a:stretch>
                <a:fillRect/>
              </a:stretch>
            </p:blipFill>
            <p:spPr bwMode="auto">
              <a:xfrm rot="13753969">
                <a:off x="2579272" y="5003005"/>
                <a:ext cx="964700" cy="504056"/>
              </a:xfrm>
              <a:prstGeom prst="rect">
                <a:avLst/>
              </a:prstGeom>
              <a:noFill/>
            </p:spPr>
          </p:pic>
          <p:pic>
            <p:nvPicPr>
              <p:cNvPr id="38" name="Picture 2" descr="http://img2.imgtn.bdimg.com/it/u=826725056,3350466486&amp;fm=21&amp;gp=0.jpg"/>
              <p:cNvPicPr>
                <a:picLocks noChangeAspect="1" noChangeArrowheads="1"/>
              </p:cNvPicPr>
              <p:nvPr/>
            </p:nvPicPr>
            <p:blipFill>
              <a:blip r:embed="rId6" cstate="screen"/>
              <a:srcRect/>
              <a:stretch>
                <a:fillRect/>
              </a:stretch>
            </p:blipFill>
            <p:spPr bwMode="auto">
              <a:xfrm rot="7773077">
                <a:off x="6084168" y="5229200"/>
                <a:ext cx="964700" cy="504056"/>
              </a:xfrm>
              <a:prstGeom prst="rect">
                <a:avLst/>
              </a:prstGeom>
              <a:noFill/>
            </p:spPr>
          </p:pic>
          <p:pic>
            <p:nvPicPr>
              <p:cNvPr id="39" name="Picture 2" descr="http://img2.imgtn.bdimg.com/it/u=826725056,3350466486&amp;fm=21&amp;gp=0.jpg"/>
              <p:cNvPicPr>
                <a:picLocks noChangeAspect="1" noChangeArrowheads="1"/>
              </p:cNvPicPr>
              <p:nvPr/>
            </p:nvPicPr>
            <p:blipFill>
              <a:blip r:embed="rId6" cstate="screen"/>
              <a:srcRect/>
              <a:stretch>
                <a:fillRect/>
              </a:stretch>
            </p:blipFill>
            <p:spPr bwMode="auto">
              <a:xfrm rot="3013659">
                <a:off x="6012160" y="1916832"/>
                <a:ext cx="964700" cy="504056"/>
              </a:xfrm>
              <a:prstGeom prst="rect">
                <a:avLst/>
              </a:prstGeom>
              <a:noFill/>
            </p:spPr>
          </p:pic>
          <p:pic>
            <p:nvPicPr>
              <p:cNvPr id="40" name="Picture 2" descr="http://img2.imgtn.bdimg.com/it/u=826725056,3350466486&amp;fm=21&amp;gp=0.jpg"/>
              <p:cNvPicPr>
                <a:picLocks noChangeAspect="1" noChangeArrowheads="1"/>
              </p:cNvPicPr>
              <p:nvPr/>
            </p:nvPicPr>
            <p:blipFill>
              <a:blip r:embed="rId6" cstate="screen"/>
              <a:srcRect/>
              <a:stretch>
                <a:fillRect/>
              </a:stretch>
            </p:blipFill>
            <p:spPr bwMode="auto">
              <a:xfrm rot="17236291">
                <a:off x="2169268" y="3064327"/>
                <a:ext cx="964700" cy="504056"/>
              </a:xfrm>
              <a:prstGeom prst="rect">
                <a:avLst/>
              </a:prstGeom>
              <a:noFill/>
            </p:spPr>
          </p:pic>
          <p:pic>
            <p:nvPicPr>
              <p:cNvPr id="41" name="Picture 2" descr="http://img2.imgtn.bdimg.com/it/u=826725056,3350466486&amp;fm=21&amp;gp=0.jpg"/>
              <p:cNvPicPr>
                <a:picLocks noChangeAspect="1" noChangeArrowheads="1"/>
              </p:cNvPicPr>
              <p:nvPr/>
            </p:nvPicPr>
            <p:blipFill>
              <a:blip r:embed="rId6" cstate="screen"/>
              <a:srcRect/>
              <a:stretch>
                <a:fillRect/>
              </a:stretch>
            </p:blipFill>
            <p:spPr bwMode="auto">
              <a:xfrm rot="5187659">
                <a:off x="6732240" y="3573016"/>
                <a:ext cx="964700" cy="504056"/>
              </a:xfrm>
              <a:prstGeom prst="rect">
                <a:avLst/>
              </a:prstGeom>
              <a:noFill/>
            </p:spPr>
          </p:pic>
          <p:pic>
            <p:nvPicPr>
              <p:cNvPr id="42" name="Picture 2" descr="http://img2.imgtn.bdimg.com/it/u=826725056,3350466486&amp;fm=21&amp;gp=0.jpg"/>
              <p:cNvPicPr>
                <a:picLocks noChangeAspect="1" noChangeArrowheads="1"/>
              </p:cNvPicPr>
              <p:nvPr/>
            </p:nvPicPr>
            <p:blipFill>
              <a:blip r:embed="rId5" cstate="screen"/>
              <a:srcRect/>
              <a:stretch>
                <a:fillRect/>
              </a:stretch>
            </p:blipFill>
            <p:spPr bwMode="auto">
              <a:xfrm rot="10642167">
                <a:off x="4295026" y="5971152"/>
                <a:ext cx="964700" cy="504056"/>
              </a:xfrm>
              <a:prstGeom prst="rect">
                <a:avLst/>
              </a:prstGeom>
              <a:noFill/>
            </p:spPr>
          </p:pic>
          <p:pic>
            <p:nvPicPr>
              <p:cNvPr id="43" name="Picture 2" descr="http://img2.imgtn.bdimg.com/it/u=826725056,3350466486&amp;fm=21&amp;gp=0.jpg"/>
              <p:cNvPicPr>
                <a:picLocks noChangeAspect="1" noChangeArrowheads="1"/>
              </p:cNvPicPr>
              <p:nvPr/>
            </p:nvPicPr>
            <p:blipFill>
              <a:blip r:embed="rId5" cstate="screen"/>
              <a:srcRect/>
              <a:stretch>
                <a:fillRect/>
              </a:stretch>
            </p:blipFill>
            <p:spPr bwMode="auto">
              <a:xfrm rot="961226">
                <a:off x="5364088" y="1484784"/>
                <a:ext cx="964700" cy="504056"/>
              </a:xfrm>
              <a:prstGeom prst="rect">
                <a:avLst/>
              </a:prstGeom>
              <a:noFill/>
            </p:spPr>
          </p:pic>
          <p:pic>
            <p:nvPicPr>
              <p:cNvPr id="44" name="Picture 2" descr="http://img2.imgtn.bdimg.com/it/u=826725056,3350466486&amp;fm=21&amp;gp=0.jpg"/>
              <p:cNvPicPr>
                <a:picLocks noChangeAspect="1" noChangeArrowheads="1"/>
              </p:cNvPicPr>
              <p:nvPr/>
            </p:nvPicPr>
            <p:blipFill>
              <a:blip r:embed="rId6" cstate="screen"/>
              <a:srcRect/>
              <a:stretch>
                <a:fillRect/>
              </a:stretch>
            </p:blipFill>
            <p:spPr bwMode="auto">
              <a:xfrm rot="15343305">
                <a:off x="2148599" y="4066620"/>
                <a:ext cx="964700" cy="504056"/>
              </a:xfrm>
              <a:prstGeom prst="rect">
                <a:avLst/>
              </a:prstGeom>
              <a:noFill/>
            </p:spPr>
          </p:pic>
          <p:pic>
            <p:nvPicPr>
              <p:cNvPr id="45" name="Picture 2" descr="http://img2.imgtn.bdimg.com/it/u=826725056,3350466486&amp;fm=21&amp;gp=0.jpg"/>
              <p:cNvPicPr>
                <a:picLocks noChangeAspect="1" noChangeArrowheads="1"/>
              </p:cNvPicPr>
              <p:nvPr/>
            </p:nvPicPr>
            <p:blipFill>
              <a:blip r:embed="rId5" cstate="screen"/>
              <a:srcRect/>
              <a:stretch>
                <a:fillRect/>
              </a:stretch>
            </p:blipFill>
            <p:spPr bwMode="auto">
              <a:xfrm rot="12884581">
                <a:off x="3261483" y="5675182"/>
                <a:ext cx="964700" cy="504056"/>
              </a:xfrm>
              <a:prstGeom prst="rect">
                <a:avLst/>
              </a:prstGeom>
              <a:noFill/>
            </p:spPr>
          </p:pic>
        </p:grpSp>
      </p:grpSp>
      <p:sp>
        <p:nvSpPr>
          <p:cNvPr id="46" name="TextBox 45"/>
          <p:cNvSpPr txBox="1"/>
          <p:nvPr/>
        </p:nvSpPr>
        <p:spPr>
          <a:xfrm>
            <a:off x="8156413" y="5019427"/>
            <a:ext cx="2400268" cy="748795"/>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defTabSz="1219170"/>
            <a:r>
              <a:rPr lang="zh-CN" altLang="en-US" sz="2133" b="1" spc="67"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幼圆" panose="02010509060101010101" pitchFamily="49" charset="-122"/>
                <a:ea typeface="幼圆" panose="02010509060101010101" pitchFamily="49" charset="-122"/>
              </a:rPr>
              <a:t>任何系统内部</a:t>
            </a:r>
            <a:r>
              <a:rPr lang="en-US" altLang="zh-CN" sz="2133" b="1" spc="67"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幼圆" panose="02010509060101010101" pitchFamily="49" charset="-122"/>
                <a:ea typeface="幼圆" panose="02010509060101010101" pitchFamily="49" charset="-122"/>
              </a:rPr>
              <a:t/>
            </a:r>
            <a:br>
              <a:rPr lang="en-US" altLang="zh-CN" sz="2133" b="1" spc="67"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幼圆" panose="02010509060101010101" pitchFamily="49" charset="-122"/>
                <a:ea typeface="幼圆" panose="02010509060101010101" pitchFamily="49" charset="-122"/>
              </a:rPr>
            </a:br>
            <a:r>
              <a:rPr lang="zh-CN" altLang="en-US" sz="2133" b="1" spc="67"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幼圆" panose="02010509060101010101" pitchFamily="49" charset="-122"/>
                <a:ea typeface="幼圆" panose="02010509060101010101" pitchFamily="49" charset="-122"/>
              </a:rPr>
              <a:t>都存在自组织</a:t>
            </a:r>
          </a:p>
        </p:txBody>
      </p:sp>
      <p:sp>
        <p:nvSpPr>
          <p:cNvPr id="48" name="TextBox 47"/>
          <p:cNvSpPr txBox="1"/>
          <p:nvPr/>
        </p:nvSpPr>
        <p:spPr>
          <a:xfrm>
            <a:off x="8148959" y="5869668"/>
            <a:ext cx="2371162" cy="748988"/>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algn="ctr" defTabSz="1219170"/>
            <a:r>
              <a:rPr lang="zh-CN" altLang="en-US" sz="4267"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无为而治</a:t>
            </a:r>
          </a:p>
        </p:txBody>
      </p:sp>
    </p:spTree>
    <p:extLst>
      <p:ext uri="{BB962C8B-B14F-4D97-AF65-F5344CB8AC3E}">
        <p14:creationId xmlns:p14="http://schemas.microsoft.com/office/powerpoint/2010/main" val="13886514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3" cstate="screen"/>
          <a:srcRect/>
          <a:stretch>
            <a:fillRect/>
          </a:stretch>
        </p:blipFill>
        <p:spPr bwMode="auto">
          <a:xfrm>
            <a:off x="773850" y="2362849"/>
            <a:ext cx="3435473" cy="3168352"/>
          </a:xfrm>
          <a:prstGeom prst="snip2DiagRect">
            <a:avLst/>
          </a:prstGeom>
          <a:solidFill>
            <a:srgbClr val="FFFFFF">
              <a:shade val="85000"/>
            </a:srgbClr>
          </a:solidFill>
          <a:ln w="88900" cap="sq">
            <a:solidFill>
              <a:srgbClr val="FFFFFF"/>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cxnSp>
        <p:nvCxnSpPr>
          <p:cNvPr id="8" name="直接箭头连接符 7"/>
          <p:cNvCxnSpPr/>
          <p:nvPr/>
        </p:nvCxnSpPr>
        <p:spPr>
          <a:xfrm>
            <a:off x="1295467" y="2019399"/>
            <a:ext cx="0" cy="480053"/>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3477947" y="2019399"/>
            <a:ext cx="0" cy="672075"/>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5807968" y="1700809"/>
            <a:ext cx="4320480" cy="3826753"/>
          </a:xfrm>
          <a:prstGeom prst="rect">
            <a:avLst/>
          </a:prstGeom>
          <a:solidFill>
            <a:srgbClr val="0070C0"/>
          </a:solidFill>
          <a:ln>
            <a:solidFill>
              <a:schemeClr val="bg1">
                <a:lumMod val="95000"/>
              </a:schemeClr>
            </a:solidFill>
          </a:ln>
        </p:spPr>
        <p:style>
          <a:lnRef idx="3">
            <a:schemeClr val="lt1"/>
          </a:lnRef>
          <a:fillRef idx="1">
            <a:schemeClr val="accent2"/>
          </a:fillRef>
          <a:effectRef idx="1">
            <a:schemeClr val="accent2"/>
          </a:effectRef>
          <a:fontRef idx="minor">
            <a:schemeClr val="lt1"/>
          </a:fontRef>
        </p:style>
        <p:txBody>
          <a:bodyPr wrap="square">
            <a:spAutoFit/>
          </a:bodyPr>
          <a:lstStyle/>
          <a:p>
            <a:pPr indent="485128" defTabSz="1219170">
              <a:defRPr/>
            </a:pPr>
            <a:r>
              <a:rPr lang="zh-CN" altLang="en-US" sz="2667" b="1" dirty="0">
                <a:solidFill>
                  <a:srgbClr val="FFFF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自组织</a:t>
            </a:r>
            <a:r>
              <a:rPr lang="zh-CN" altLang="en-US" sz="2400" dirty="0">
                <a:solidFill>
                  <a:prstClr val="white"/>
                </a:solidFill>
                <a:latin typeface="幼圆" panose="02010509060101010101" pitchFamily="49" charset="-122"/>
                <a:ea typeface="幼圆" panose="02010509060101010101" pitchFamily="49" charset="-122"/>
              </a:rPr>
              <a:t>是系统在内在机制的驱动下，“自行”从简单向复杂、从粗糙向细致发展的过程。</a:t>
            </a:r>
            <a:r>
              <a:rPr lang="zh-CN" altLang="en-US" sz="2400" dirty="0">
                <a:solidFill>
                  <a:srgbClr val="FFFF00"/>
                </a:solidFill>
                <a:latin typeface="幼圆" panose="02010509060101010101" pitchFamily="49" charset="-122"/>
                <a:ea typeface="幼圆" panose="02010509060101010101" pitchFamily="49" charset="-122"/>
              </a:rPr>
              <a:t>任何系统都存在自组织力。在组织力缺失的地方，系统内部自行组织起来，使系统自身更有序。组织力是外在的，自组织力是内在的。</a:t>
            </a:r>
            <a:r>
              <a:rPr lang="zh-CN" altLang="en-US" sz="2400" dirty="0">
                <a:solidFill>
                  <a:prstClr val="white"/>
                </a:solidFill>
                <a:latin typeface="幼圆" panose="02010509060101010101" pitchFamily="49" charset="-122"/>
                <a:ea typeface="幼圆" panose="02010509060101010101" pitchFamily="49" charset="-122"/>
              </a:rPr>
              <a:t>系统自组织力愈强，其保持和创新的能力也就愈强。</a:t>
            </a:r>
            <a:endParaRPr lang="zh-CN" altLang="en-US" sz="2400" dirty="0">
              <a:solidFill>
                <a:srgbClr val="FFFF00"/>
              </a:solidFill>
              <a:latin typeface="幼圆" panose="02010509060101010101" pitchFamily="49" charset="-122"/>
              <a:ea typeface="幼圆" panose="02010509060101010101" pitchFamily="49" charset="-122"/>
            </a:endParaRPr>
          </a:p>
        </p:txBody>
      </p:sp>
      <p:sp>
        <p:nvSpPr>
          <p:cNvPr id="12" name="右箭头标注 11"/>
          <p:cNvSpPr/>
          <p:nvPr/>
        </p:nvSpPr>
        <p:spPr>
          <a:xfrm>
            <a:off x="3913139" y="2842501"/>
            <a:ext cx="1581413" cy="1524000"/>
          </a:xfrm>
          <a:prstGeom prst="rightArrowCallout">
            <a:avLst>
              <a:gd name="adj1" fmla="val 45753"/>
              <a:gd name="adj2" fmla="val 40484"/>
              <a:gd name="adj3" fmla="val 20790"/>
              <a:gd name="adj4" fmla="val 79723"/>
            </a:avLst>
          </a:prstGeom>
        </p:spPr>
        <p:style>
          <a:lnRef idx="3">
            <a:schemeClr val="lt1"/>
          </a:lnRef>
          <a:fillRef idx="1">
            <a:schemeClr val="accent2"/>
          </a:fillRef>
          <a:effectRef idx="1">
            <a:schemeClr val="accent2"/>
          </a:effectRef>
          <a:fontRef idx="minor">
            <a:schemeClr val="lt1"/>
          </a:fontRef>
        </p:style>
        <p:txBody>
          <a:bodyPr anchor="ctr"/>
          <a:lstStyle/>
          <a:p>
            <a:pPr algn="ctr" defTabSz="1219170">
              <a:defRPr/>
            </a:pPr>
            <a:r>
              <a:rPr lang="zh-CN" altLang="en-US" sz="1867" b="1" dirty="0">
                <a:solidFill>
                  <a:prstClr val="white"/>
                </a:solidFill>
                <a:latin typeface="幼圆" panose="02010509060101010101" pitchFamily="49" charset="-122"/>
                <a:ea typeface="幼圆" panose="02010509060101010101" pitchFamily="49" charset="-122"/>
              </a:rPr>
              <a:t>协同学</a:t>
            </a:r>
            <a:endParaRPr lang="en-US" altLang="zh-CN" sz="1867" b="1" dirty="0">
              <a:solidFill>
                <a:prstClr val="white"/>
              </a:solidFill>
              <a:latin typeface="幼圆" panose="02010509060101010101" pitchFamily="49" charset="-122"/>
              <a:ea typeface="幼圆" panose="02010509060101010101" pitchFamily="49" charset="-122"/>
            </a:endParaRPr>
          </a:p>
          <a:p>
            <a:pPr algn="ctr" defTabSz="1219170">
              <a:defRPr/>
            </a:pPr>
            <a:r>
              <a:rPr lang="zh-CN" altLang="en-US" sz="1867" b="1" dirty="0">
                <a:solidFill>
                  <a:prstClr val="white"/>
                </a:solidFill>
                <a:latin typeface="幼圆" panose="02010509060101010101" pitchFamily="49" charset="-122"/>
                <a:ea typeface="幼圆" panose="02010509060101010101" pitchFamily="49" charset="-122"/>
              </a:rPr>
              <a:t>突变论</a:t>
            </a:r>
            <a:endParaRPr lang="en-US" altLang="zh-CN" sz="1867" b="1" dirty="0">
              <a:solidFill>
                <a:prstClr val="white"/>
              </a:solidFill>
              <a:latin typeface="幼圆" panose="02010509060101010101" pitchFamily="49" charset="-122"/>
              <a:ea typeface="幼圆" panose="02010509060101010101" pitchFamily="49" charset="-122"/>
            </a:endParaRPr>
          </a:p>
          <a:p>
            <a:pPr algn="ctr" defTabSz="1219170">
              <a:defRPr/>
            </a:pPr>
            <a:r>
              <a:rPr lang="zh-CN" altLang="en-US" sz="1867" b="1" dirty="0">
                <a:solidFill>
                  <a:prstClr val="white"/>
                </a:solidFill>
                <a:latin typeface="幼圆" panose="02010509060101010101" pitchFamily="49" charset="-122"/>
                <a:ea typeface="幼圆" panose="02010509060101010101" pitchFamily="49" charset="-122"/>
              </a:rPr>
              <a:t>耗散结构</a:t>
            </a:r>
            <a:r>
              <a:rPr lang="en-US" altLang="zh-CN" sz="1867" b="1" dirty="0">
                <a:solidFill>
                  <a:prstClr val="white"/>
                </a:solidFill>
                <a:latin typeface="幼圆" panose="02010509060101010101" pitchFamily="49" charset="-122"/>
                <a:ea typeface="幼圆" panose="02010509060101010101" pitchFamily="49" charset="-122"/>
              </a:rPr>
              <a:t/>
            </a:r>
            <a:br>
              <a:rPr lang="en-US" altLang="zh-CN" sz="1867" b="1" dirty="0">
                <a:solidFill>
                  <a:prstClr val="white"/>
                </a:solidFill>
                <a:latin typeface="幼圆" panose="02010509060101010101" pitchFamily="49" charset="-122"/>
                <a:ea typeface="幼圆" panose="02010509060101010101" pitchFamily="49" charset="-122"/>
              </a:rPr>
            </a:br>
            <a:r>
              <a:rPr lang="zh-CN" altLang="en-US" sz="1867" b="1" dirty="0">
                <a:solidFill>
                  <a:prstClr val="white"/>
                </a:solidFill>
                <a:latin typeface="幼圆" panose="02010509060101010101" pitchFamily="49" charset="-122"/>
                <a:ea typeface="幼圆" panose="02010509060101010101" pitchFamily="49" charset="-122"/>
              </a:rPr>
              <a:t>理论</a:t>
            </a:r>
          </a:p>
        </p:txBody>
      </p:sp>
      <p:sp>
        <p:nvSpPr>
          <p:cNvPr id="14" name="矩形 13"/>
          <p:cNvSpPr/>
          <p:nvPr/>
        </p:nvSpPr>
        <p:spPr bwMode="auto">
          <a:xfrm>
            <a:off x="719403" y="5694541"/>
            <a:ext cx="9409045" cy="872098"/>
          </a:xfrm>
          <a:prstGeom prst="rect">
            <a:avLst/>
          </a:prstGeom>
          <a:solidFill>
            <a:srgbClr val="0070C0"/>
          </a:solidFill>
          <a:ln>
            <a:solidFill>
              <a:schemeClr val="bg1">
                <a:lumMod val="95000"/>
              </a:schemeClr>
            </a:solidFill>
          </a:ln>
        </p:spPr>
        <p:style>
          <a:lnRef idx="3">
            <a:schemeClr val="lt1"/>
          </a:lnRef>
          <a:fillRef idx="1">
            <a:schemeClr val="accent2"/>
          </a:fillRef>
          <a:effectRef idx="1">
            <a:schemeClr val="accent2"/>
          </a:effectRef>
          <a:fontRef idx="minor">
            <a:schemeClr val="lt1"/>
          </a:fontRef>
        </p:style>
        <p:txBody>
          <a:bodyPr wrap="square">
            <a:spAutoFit/>
          </a:bodyPr>
          <a:lstStyle/>
          <a:p>
            <a:pPr indent="485128" defTabSz="1219170">
              <a:defRPr/>
            </a:pPr>
            <a:r>
              <a:rPr lang="zh-CN" altLang="en-US" sz="2667" b="1" dirty="0">
                <a:solidFill>
                  <a:srgbClr val="FFFF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序参量</a:t>
            </a:r>
            <a:r>
              <a:rPr lang="zh-CN" altLang="en-US" sz="2400" dirty="0">
                <a:solidFill>
                  <a:prstClr val="white"/>
                </a:solidFill>
                <a:latin typeface="幼圆" panose="02010509060101010101" pitchFamily="49" charset="-122"/>
                <a:ea typeface="幼圆" panose="02010509060101010101" pitchFamily="49" charset="-122"/>
              </a:rPr>
              <a:t>是系统整体行为的表征和度量，主宰着系统演化的过程。</a:t>
            </a:r>
            <a:r>
              <a:rPr lang="zh-CN" altLang="en-US" sz="2400" dirty="0">
                <a:solidFill>
                  <a:srgbClr val="FFFF00"/>
                </a:solidFill>
                <a:latin typeface="幼圆" panose="02010509060101010101" pitchFamily="49" charset="-122"/>
                <a:ea typeface="幼圆" panose="02010509060101010101" pitchFamily="49" charset="-122"/>
              </a:rPr>
              <a:t>序参量是组织和自组织联合作用的结果。忽略任何一方面都是错误的。</a:t>
            </a:r>
          </a:p>
        </p:txBody>
      </p:sp>
      <p:sp>
        <p:nvSpPr>
          <p:cNvPr id="15" name="矩形 14"/>
          <p:cNvSpPr/>
          <p:nvPr/>
        </p:nvSpPr>
        <p:spPr>
          <a:xfrm>
            <a:off x="10704512" y="0"/>
            <a:ext cx="1487488" cy="6858000"/>
          </a:xfrm>
          <a:prstGeom prst="rect">
            <a:avLst/>
          </a:prstGeom>
          <a:solidFill>
            <a:srgbClr val="00206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42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组织 </a:t>
            </a:r>
            <a:r>
              <a:rPr lang="en-US" altLang="zh-CN" sz="42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42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自组织 原理</a:t>
            </a:r>
          </a:p>
        </p:txBody>
      </p:sp>
      <p:sp>
        <p:nvSpPr>
          <p:cNvPr id="17" name="文本框 16">
            <a:hlinkClick r:id="rId4" action="ppaction://hlinksldjump"/>
          </p:cNvPr>
          <p:cNvSpPr txBox="1"/>
          <p:nvPr/>
        </p:nvSpPr>
        <p:spPr>
          <a:xfrm>
            <a:off x="9419143" y="155999"/>
            <a:ext cx="1214445" cy="338554"/>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600" dirty="0">
                <a:solidFill>
                  <a:schemeClr val="bg1"/>
                </a:solidFill>
                <a:latin typeface="Arial Narrow" panose="020B0606020202030204" pitchFamily="34" charset="0"/>
              </a:rPr>
              <a:t>BSV1ZZZZZ</a:t>
            </a:r>
            <a:endParaRPr lang="zh-CN" altLang="en-US" sz="1600" dirty="0">
              <a:solidFill>
                <a:schemeClr val="bg1"/>
              </a:solidFill>
              <a:latin typeface="Arial Narrow" panose="020B0606020202030204" pitchFamily="34" charset="0"/>
            </a:endParaRPr>
          </a:p>
        </p:txBody>
      </p:sp>
      <p:grpSp>
        <p:nvGrpSpPr>
          <p:cNvPr id="16" name="组合 15"/>
          <p:cNvGrpSpPr/>
          <p:nvPr/>
        </p:nvGrpSpPr>
        <p:grpSpPr>
          <a:xfrm>
            <a:off x="459610" y="568090"/>
            <a:ext cx="6496978" cy="995210"/>
            <a:chOff x="311837" y="887716"/>
            <a:chExt cx="4872734" cy="746407"/>
          </a:xfrm>
        </p:grpSpPr>
        <p:sp>
          <p:nvSpPr>
            <p:cNvPr id="18" name="TextBox 23"/>
            <p:cNvSpPr txBox="1"/>
            <p:nvPr/>
          </p:nvSpPr>
          <p:spPr>
            <a:xfrm>
              <a:off x="467544" y="980049"/>
              <a:ext cx="2776866" cy="561741"/>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1219170"/>
              <a:r>
                <a:rPr lang="zh-CN" altLang="en-US" sz="4267" b="1" spc="67" dirty="0">
                  <a:ln w="11430"/>
                  <a:solidFill>
                    <a:srgbClr val="00B050"/>
                  </a:soli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rPr>
                <a:t>组织</a:t>
              </a:r>
              <a:r>
                <a:rPr lang="zh-CN" altLang="en-US" sz="4267" b="1" spc="67" dirty="0">
                  <a:ln w="11430"/>
                  <a:solidFill>
                    <a:prstClr val="black">
                      <a:lumMod val="65000"/>
                      <a:lumOff val="35000"/>
                    </a:prstClr>
                  </a:soli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rPr>
                <a:t>＋</a:t>
              </a:r>
              <a:r>
                <a:rPr lang="zh-CN" altLang="en-US" sz="4267" b="1" spc="67"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rPr>
                <a:t>自组织 </a:t>
              </a:r>
              <a:endParaRPr lang="zh-CN" altLang="en-US" sz="4800" b="1" spc="67" dirty="0">
                <a:ln w="12700" cmpd="sng">
                  <a:solidFill>
                    <a:srgbClr val="0066FF"/>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19" name="TextBox 24"/>
            <p:cNvSpPr txBox="1"/>
            <p:nvPr/>
          </p:nvSpPr>
          <p:spPr>
            <a:xfrm>
              <a:off x="3913550" y="887716"/>
              <a:ext cx="1271021" cy="746407"/>
            </a:xfrm>
            <a:prstGeom prst="rect">
              <a:avLst/>
            </a:prstGeom>
            <a:noFill/>
          </p:spPr>
          <p:txBody>
            <a:bodyPr wrap="non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zh-CN" altLang="en-US" sz="5867" b="1" dirty="0">
                  <a:ln w="11430">
                    <a:solidFill>
                      <a:srgbClr val="FFFF00"/>
                    </a:solidFill>
                  </a:ln>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方正超粗黑简体" panose="03000509000000000000" pitchFamily="65" charset="-122"/>
                  <a:ea typeface="方正超粗黑简体" panose="03000509000000000000" pitchFamily="65" charset="-122"/>
                </a:rPr>
                <a:t>控制</a:t>
              </a:r>
            </a:p>
          </p:txBody>
        </p:sp>
        <p:sp>
          <p:nvSpPr>
            <p:cNvPr id="20" name="圆角矩形标注 19"/>
            <p:cNvSpPr/>
            <p:nvPr/>
          </p:nvSpPr>
          <p:spPr>
            <a:xfrm>
              <a:off x="311837" y="980049"/>
              <a:ext cx="2964019" cy="584775"/>
            </a:xfrm>
            <a:prstGeom prst="wedgeRoundRectCallout">
              <a:avLst>
                <a:gd name="adj1" fmla="val 70615"/>
                <a:gd name="adj2" fmla="val -3203"/>
                <a:gd name="adj3" fmla="val 16667"/>
              </a:avLst>
            </a:prstGeom>
            <a:noFill/>
            <a:ln w="127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幼圆" panose="02010509060101010101" pitchFamily="49" charset="-122"/>
              </a:endParaRPr>
            </a:p>
          </p:txBody>
        </p:sp>
      </p:grpSp>
    </p:spTree>
    <p:extLst>
      <p:ext uri="{BB962C8B-B14F-4D97-AF65-F5344CB8AC3E}">
        <p14:creationId xmlns:p14="http://schemas.microsoft.com/office/powerpoint/2010/main" val="32976219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0704512" y="0"/>
            <a:ext cx="1487488" cy="6858000"/>
          </a:xfrm>
          <a:prstGeom prst="rect">
            <a:avLst/>
          </a:prstGeom>
          <a:solidFill>
            <a:srgbClr val="00206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42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组织 </a:t>
            </a:r>
            <a:r>
              <a:rPr lang="en-US" altLang="zh-CN" sz="42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42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自组织 原理</a:t>
            </a:r>
          </a:p>
        </p:txBody>
      </p:sp>
      <p:sp>
        <p:nvSpPr>
          <p:cNvPr id="3" name="矩形 2"/>
          <p:cNvSpPr/>
          <p:nvPr/>
        </p:nvSpPr>
        <p:spPr>
          <a:xfrm>
            <a:off x="410053" y="2411591"/>
            <a:ext cx="7126107" cy="4154984"/>
          </a:xfrm>
          <a:prstGeom prst="rect">
            <a:avLst/>
          </a:prstGeom>
          <a:ln w="3175">
            <a:solidFill>
              <a:schemeClr val="tx2">
                <a:lumMod val="40000"/>
                <a:lumOff val="60000"/>
              </a:schemeClr>
            </a:solidFill>
          </a:ln>
        </p:spPr>
        <p:txBody>
          <a:bodyPr wrap="square">
            <a:spAutoFit/>
          </a:bodyPr>
          <a:lstStyle/>
          <a:p>
            <a:pPr indent="355591"/>
            <a:r>
              <a:rPr lang="zh-CN" altLang="en-US" sz="2400" dirty="0">
                <a:latin typeface="幼圆" panose="02010509060101010101" pitchFamily="49" charset="-122"/>
                <a:ea typeface="幼圆" panose="02010509060101010101" pitchFamily="49" charset="-122"/>
              </a:rPr>
              <a:t>物以类聚，人以群分，自组织。</a:t>
            </a:r>
          </a:p>
          <a:p>
            <a:pPr indent="355591"/>
            <a:r>
              <a:rPr lang="zh-CN" altLang="en-US" sz="2400" dirty="0">
                <a:latin typeface="幼圆" panose="02010509060101010101" pitchFamily="49" charset="-122"/>
                <a:ea typeface="幼圆" panose="02010509060101010101" pitchFamily="49" charset="-122"/>
              </a:rPr>
              <a:t>凯撒的归凯撒，上帝的归上帝。</a:t>
            </a:r>
          </a:p>
          <a:p>
            <a:pPr indent="355591"/>
            <a:r>
              <a:rPr lang="zh-CN" altLang="en-US" sz="2400" dirty="0">
                <a:latin typeface="幼圆" panose="02010509060101010101" pitchFamily="49" charset="-122"/>
                <a:ea typeface="幼圆" panose="02010509060101010101" pitchFamily="49" charset="-122"/>
              </a:rPr>
              <a:t>船到桥头自然直、蓬生麻中不扶自直，就是“组织</a:t>
            </a:r>
            <a:r>
              <a:rPr lang="en-US" altLang="zh-CN" sz="2400" dirty="0">
                <a:latin typeface="幼圆" panose="02010509060101010101" pitchFamily="49" charset="-122"/>
                <a:ea typeface="幼圆" panose="02010509060101010101" pitchFamily="49" charset="-122"/>
              </a:rPr>
              <a:t>+</a:t>
            </a:r>
            <a:r>
              <a:rPr lang="zh-CN" altLang="en-US" sz="2400" dirty="0">
                <a:latin typeface="幼圆" panose="02010509060101010101" pitchFamily="49" charset="-122"/>
                <a:ea typeface="幼圆" panose="02010509060101010101" pitchFamily="49" charset="-122"/>
              </a:rPr>
              <a:t>自组织</a:t>
            </a:r>
            <a:r>
              <a:rPr lang="en-US" altLang="zh-CN" sz="2400" dirty="0">
                <a:latin typeface="幼圆" panose="02010509060101010101" pitchFamily="49" charset="-122"/>
                <a:ea typeface="幼圆" panose="02010509060101010101" pitchFamily="49" charset="-122"/>
              </a:rPr>
              <a:t>+</a:t>
            </a:r>
            <a:r>
              <a:rPr lang="zh-CN" altLang="en-US" sz="2400" dirty="0">
                <a:latin typeface="幼圆" panose="02010509060101010101" pitchFamily="49" charset="-122"/>
                <a:ea typeface="幼圆" panose="02010509060101010101" pitchFamily="49" charset="-122"/>
              </a:rPr>
              <a:t>他组织”。</a:t>
            </a:r>
            <a:endParaRPr lang="zh-CN" altLang="en-US" sz="2400" dirty="0">
              <a:ea typeface="幼圆" panose="02010509060101010101" pitchFamily="49" charset="-122"/>
            </a:endParaRPr>
          </a:p>
          <a:p>
            <a:pPr algn="r"/>
            <a:r>
              <a:rPr lang="zh-CN" altLang="en-US" sz="2400" dirty="0">
                <a:latin typeface="幼圆" panose="02010509060101010101" pitchFamily="49" charset="-122"/>
                <a:ea typeface="幼圆" panose="02010509060101010101" pitchFamily="49" charset="-122"/>
              </a:rPr>
              <a:t>老子</a:t>
            </a:r>
            <a:r>
              <a:rPr lang="en-US" altLang="zh-CN" sz="2400" dirty="0">
                <a:latin typeface="幼圆" panose="02010509060101010101" pitchFamily="49" charset="-122"/>
                <a:ea typeface="幼圆" panose="02010509060101010101" pitchFamily="49" charset="-122"/>
              </a:rPr>
              <a:t>de</a:t>
            </a:r>
            <a:r>
              <a:rPr lang="zh-CN" altLang="en-US" sz="2400" dirty="0">
                <a:latin typeface="幼圆" panose="02010509060101010101" pitchFamily="49" charset="-122"/>
                <a:ea typeface="幼圆" panose="02010509060101010101" pitchFamily="49" charset="-122"/>
              </a:rPr>
              <a:t>无为而治，自组织。</a:t>
            </a:r>
          </a:p>
          <a:p>
            <a:pPr algn="r"/>
            <a:r>
              <a:rPr lang="zh-CN" altLang="en-US" sz="2400" dirty="0">
                <a:latin typeface="幼圆" panose="02010509060101010101" pitchFamily="49" charset="-122"/>
                <a:ea typeface="幼圆" panose="02010509060101010101" pitchFamily="49" charset="-122"/>
              </a:rPr>
              <a:t>老子的无为，不是真的无为，</a:t>
            </a:r>
            <a:endParaRPr lang="en-US" altLang="zh-CN" sz="2400" dirty="0">
              <a:latin typeface="幼圆" panose="02010509060101010101" pitchFamily="49" charset="-122"/>
              <a:ea typeface="幼圆" panose="02010509060101010101" pitchFamily="49" charset="-122"/>
            </a:endParaRPr>
          </a:p>
          <a:p>
            <a:pPr algn="r"/>
            <a:r>
              <a:rPr lang="zh-CN" altLang="en-US" sz="2400" dirty="0">
                <a:latin typeface="幼圆" panose="02010509060101010101" pitchFamily="49" charset="-122"/>
                <a:ea typeface="幼圆" panose="02010509060101010101" pitchFamily="49" charset="-122"/>
              </a:rPr>
              <a:t>而是看不见的隐形有为。</a:t>
            </a:r>
          </a:p>
          <a:p>
            <a:pPr algn="r"/>
            <a:r>
              <a:rPr lang="zh-CN" altLang="en-US" sz="2400" b="1" dirty="0">
                <a:solidFill>
                  <a:srgbClr val="C00000"/>
                </a:solidFill>
                <a:latin typeface="幼圆" panose="02010509060101010101" pitchFamily="49" charset="-122"/>
                <a:ea typeface="幼圆" panose="02010509060101010101" pitchFamily="49" charset="-122"/>
              </a:rPr>
              <a:t>有所为，有所不为</a:t>
            </a:r>
            <a:r>
              <a:rPr lang="zh-CN" altLang="en-US" sz="2400" dirty="0">
                <a:latin typeface="幼圆" panose="02010509060101010101" pitchFamily="49" charset="-122"/>
                <a:ea typeface="幼圆" panose="02010509060101010101" pitchFamily="49" charset="-122"/>
              </a:rPr>
              <a:t>，</a:t>
            </a:r>
            <a:endParaRPr lang="en-US" altLang="zh-CN" sz="2400" dirty="0">
              <a:latin typeface="幼圆" panose="02010509060101010101" pitchFamily="49" charset="-122"/>
              <a:ea typeface="幼圆" panose="02010509060101010101" pitchFamily="49" charset="-122"/>
            </a:endParaRPr>
          </a:p>
          <a:p>
            <a:pPr algn="r"/>
            <a:r>
              <a:rPr lang="zh-CN" altLang="en-US" sz="2400" dirty="0">
                <a:latin typeface="幼圆" panose="02010509060101010101" pitchFamily="49" charset="-122"/>
                <a:ea typeface="幼圆" panose="02010509060101010101" pitchFamily="49" charset="-122"/>
              </a:rPr>
              <a:t>有所不为而后可以有为。</a:t>
            </a:r>
          </a:p>
          <a:p>
            <a:pPr algn="r"/>
            <a:r>
              <a:rPr lang="zh-CN" altLang="en-US" sz="2400" b="1" dirty="0">
                <a:solidFill>
                  <a:srgbClr val="C00000"/>
                </a:solidFill>
                <a:latin typeface="幼圆" panose="02010509060101010101" pitchFamily="49" charset="-122"/>
                <a:ea typeface="幼圆" panose="02010509060101010101" pitchFamily="49" charset="-122"/>
              </a:rPr>
              <a:t>无为是自组织，有为是组织</a:t>
            </a:r>
            <a:r>
              <a:rPr lang="zh-CN" altLang="en-US" sz="2400" dirty="0">
                <a:latin typeface="幼圆" panose="02010509060101010101" pitchFamily="49" charset="-122"/>
                <a:ea typeface="幼圆" panose="02010509060101010101" pitchFamily="49" charset="-122"/>
              </a:rPr>
              <a:t>。</a:t>
            </a:r>
          </a:p>
          <a:p>
            <a:pPr algn="r"/>
            <a:r>
              <a:rPr lang="zh-CN" altLang="en-US" sz="2400" dirty="0">
                <a:latin typeface="幼圆" panose="02010509060101010101" pitchFamily="49" charset="-122"/>
                <a:ea typeface="幼圆" panose="02010509060101010101" pitchFamily="49" charset="-122"/>
              </a:rPr>
              <a:t>有为控制着无为。</a:t>
            </a:r>
          </a:p>
        </p:txBody>
      </p:sp>
      <p:pic>
        <p:nvPicPr>
          <p:cNvPr id="4098" name="Picture 2"/>
          <p:cNvPicPr>
            <a:picLocks noChangeAspect="1" noChangeArrowheads="1"/>
          </p:cNvPicPr>
          <p:nvPr/>
        </p:nvPicPr>
        <p:blipFill>
          <a:blip r:embed="rId3"/>
          <a:srcRect/>
          <a:stretch>
            <a:fillRect/>
          </a:stretch>
        </p:blipFill>
        <p:spPr bwMode="auto">
          <a:xfrm>
            <a:off x="540732" y="4205963"/>
            <a:ext cx="1955800" cy="2286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7604863" y="548681"/>
            <a:ext cx="2895344" cy="1241237"/>
          </a:xfrm>
          <a:prstGeom prst="rect">
            <a:avLst/>
          </a:prstGeom>
          <a:noFill/>
        </p:spPr>
        <p:txBody>
          <a:bodyPr wrap="none" rtlCol="0">
            <a:spAutoFit/>
          </a:bodyPr>
          <a:lstStyle/>
          <a:p>
            <a:r>
              <a:rPr lang="zh-CN" altLang="en-US" sz="3733"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老子</a:t>
            </a:r>
            <a:r>
              <a:rPr lang="en-US" altLang="zh-CN" sz="3733"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sz="3733"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孔子的</a:t>
            </a:r>
            <a:endParaRPr lang="en-US" altLang="zh-CN" sz="3733"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3733"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组织</a:t>
            </a:r>
            <a:r>
              <a:rPr lang="en-US" altLang="zh-CN" sz="3733"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sz="3733"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自组织</a:t>
            </a:r>
          </a:p>
        </p:txBody>
      </p:sp>
      <p:sp>
        <p:nvSpPr>
          <p:cNvPr id="2" name="矩形 1"/>
          <p:cNvSpPr/>
          <p:nvPr/>
        </p:nvSpPr>
        <p:spPr>
          <a:xfrm>
            <a:off x="7674628" y="1858431"/>
            <a:ext cx="2875377" cy="1938992"/>
          </a:xfrm>
          <a:prstGeom prst="rect">
            <a:avLst/>
          </a:prstGeom>
          <a:ln w="3175">
            <a:solidFill>
              <a:schemeClr val="tx2">
                <a:lumMod val="40000"/>
                <a:lumOff val="60000"/>
              </a:schemeClr>
            </a:solidFill>
          </a:ln>
        </p:spPr>
        <p:txBody>
          <a:bodyPr wrap="square">
            <a:spAutoFit/>
          </a:bodyPr>
          <a:lstStyle/>
          <a:p>
            <a:pPr indent="355591"/>
            <a:r>
              <a:rPr lang="zh-CN" altLang="en-US" sz="2400" dirty="0">
                <a:latin typeface="幼圆" panose="02010509060101010101" pitchFamily="49" charset="-122"/>
                <a:ea typeface="幼圆" panose="02010509060101010101" pitchFamily="49" charset="-122"/>
              </a:rPr>
              <a:t>君子</a:t>
            </a:r>
            <a:r>
              <a:rPr lang="zh-CN" altLang="en-US" sz="2400" b="1" dirty="0">
                <a:solidFill>
                  <a:srgbClr val="C00000"/>
                </a:solidFill>
                <a:latin typeface="幼圆" panose="02010509060101010101" pitchFamily="49" charset="-122"/>
                <a:ea typeface="幼圆" panose="02010509060101010101" pitchFamily="49" charset="-122"/>
              </a:rPr>
              <a:t>中庸</a:t>
            </a:r>
            <a:r>
              <a:rPr lang="zh-CN" altLang="en-US" sz="2400" dirty="0">
                <a:latin typeface="幼圆" panose="02010509060101010101" pitchFamily="49" charset="-122"/>
                <a:ea typeface="幼圆" panose="02010509060101010101" pitchFamily="49" charset="-122"/>
              </a:rPr>
              <a:t>，小人反中庸，君子之中庸也，君子而</a:t>
            </a:r>
            <a:r>
              <a:rPr lang="zh-CN" altLang="en-US" sz="2400" b="1" dirty="0">
                <a:solidFill>
                  <a:srgbClr val="C00000"/>
                </a:solidFill>
                <a:latin typeface="幼圆" panose="02010509060101010101" pitchFamily="49" charset="-122"/>
                <a:ea typeface="幼圆" panose="02010509060101010101" pitchFamily="49" charset="-122"/>
              </a:rPr>
              <a:t>时中</a:t>
            </a:r>
            <a:r>
              <a:rPr lang="zh-CN" altLang="en-US" sz="2400" dirty="0">
                <a:latin typeface="幼圆" panose="02010509060101010101" pitchFamily="49" charset="-122"/>
                <a:ea typeface="幼圆" panose="02010509060101010101" pitchFamily="49" charset="-122"/>
              </a:rPr>
              <a:t>；小人之中庸也，小人而无忌惮也。</a:t>
            </a:r>
          </a:p>
        </p:txBody>
      </p:sp>
      <p:pic>
        <p:nvPicPr>
          <p:cNvPr id="13" name="图片 12" descr="kongzi.jpg"/>
          <p:cNvPicPr/>
          <p:nvPr/>
        </p:nvPicPr>
        <p:blipFill>
          <a:blip r:embed="rId4" cstate="screen"/>
          <a:stretch>
            <a:fillRect/>
          </a:stretch>
        </p:blipFill>
        <p:spPr>
          <a:xfrm>
            <a:off x="9275403" y="4985200"/>
            <a:ext cx="1226036" cy="16349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椭圆形标注 4"/>
          <p:cNvSpPr/>
          <p:nvPr/>
        </p:nvSpPr>
        <p:spPr>
          <a:xfrm>
            <a:off x="9456374" y="2425995"/>
            <a:ext cx="1056117" cy="864096"/>
          </a:xfrm>
          <a:prstGeom prst="wedgeEllipseCallout">
            <a:avLst>
              <a:gd name="adj1" fmla="val -308549"/>
              <a:gd name="adj2" fmla="val -155655"/>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文本框 15"/>
          <p:cNvSpPr txBox="1"/>
          <p:nvPr/>
        </p:nvSpPr>
        <p:spPr>
          <a:xfrm>
            <a:off x="7674626" y="3954510"/>
            <a:ext cx="2875377" cy="830997"/>
          </a:xfrm>
          <a:prstGeom prst="rect">
            <a:avLst/>
          </a:prstGeom>
          <a:ln w="3175">
            <a:solidFill>
              <a:schemeClr val="tx2">
                <a:lumMod val="40000"/>
                <a:lumOff val="60000"/>
              </a:schemeClr>
            </a:solidFill>
          </a:ln>
        </p:spPr>
        <p:txBody>
          <a:bodyPr wrap="square">
            <a:spAutoFit/>
          </a:bodyPr>
          <a:lstStyle>
            <a:defPPr>
              <a:defRPr lang="zh-CN"/>
            </a:defPPr>
            <a:lvl1pPr indent="266700">
              <a:defRPr>
                <a:latin typeface="幼圆" panose="02010509060101010101" pitchFamily="49" charset="-122"/>
                <a:ea typeface="幼圆" panose="02010509060101010101" pitchFamily="49" charset="-122"/>
              </a:defRPr>
            </a:lvl1p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中庸：大系统发展之道。</a:t>
            </a:r>
          </a:p>
        </p:txBody>
      </p:sp>
      <p:grpSp>
        <p:nvGrpSpPr>
          <p:cNvPr id="9" name="组合 8"/>
          <p:cNvGrpSpPr/>
          <p:nvPr/>
        </p:nvGrpSpPr>
        <p:grpSpPr>
          <a:xfrm>
            <a:off x="7769404" y="4985200"/>
            <a:ext cx="1257784" cy="1612152"/>
            <a:chOff x="5855189" y="3738900"/>
            <a:chExt cx="943338" cy="1209114"/>
          </a:xfrm>
        </p:grpSpPr>
        <p:sp>
          <p:nvSpPr>
            <p:cNvPr id="7" name="上箭头标注 6"/>
            <p:cNvSpPr/>
            <p:nvPr/>
          </p:nvSpPr>
          <p:spPr>
            <a:xfrm>
              <a:off x="5855189" y="4155926"/>
              <a:ext cx="943338" cy="792088"/>
            </a:xfrm>
            <a:prstGeom prst="upArrowCallout">
              <a:avLst>
                <a:gd name="adj1" fmla="val 80057"/>
                <a:gd name="adj2" fmla="val 59548"/>
                <a:gd name="adj3" fmla="val 14344"/>
                <a:gd name="adj4" fmla="val 80073"/>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6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有为</a:t>
              </a:r>
              <a:r>
                <a:rPr lang="en-US" altLang="zh-CN" sz="26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r>
              <a:br>
                <a:rPr lang="en-US" altLang="zh-CN" sz="26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br>
              <a:r>
                <a:rPr lang="zh-CN" altLang="en-US" sz="26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无为</a:t>
              </a:r>
            </a:p>
          </p:txBody>
        </p:sp>
        <p:sp>
          <p:nvSpPr>
            <p:cNvPr id="8" name="矩形 7"/>
            <p:cNvSpPr/>
            <p:nvPr/>
          </p:nvSpPr>
          <p:spPr>
            <a:xfrm>
              <a:off x="5855189" y="3738900"/>
              <a:ext cx="943338" cy="4012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6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中庸</a:t>
              </a:r>
            </a:p>
          </p:txBody>
        </p:sp>
      </p:grpSp>
      <p:sp>
        <p:nvSpPr>
          <p:cNvPr id="10" name="文本框 9"/>
          <p:cNvSpPr txBox="1"/>
          <p:nvPr/>
        </p:nvSpPr>
        <p:spPr>
          <a:xfrm>
            <a:off x="6143640" y="1696582"/>
            <a:ext cx="1415772" cy="830997"/>
          </a:xfrm>
          <a:prstGeom prst="rect">
            <a:avLst/>
          </a:prstGeom>
          <a:ln w="3175"/>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不偏不倚</a:t>
            </a:r>
            <a:endParaRPr lang="en-US" altLang="zh-CN"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algn="ctr"/>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负反馈</a:t>
            </a:r>
          </a:p>
        </p:txBody>
      </p:sp>
      <p:grpSp>
        <p:nvGrpSpPr>
          <p:cNvPr id="27" name="组合 26"/>
          <p:cNvGrpSpPr/>
          <p:nvPr/>
        </p:nvGrpSpPr>
        <p:grpSpPr>
          <a:xfrm>
            <a:off x="459610" y="568090"/>
            <a:ext cx="6496978" cy="995210"/>
            <a:chOff x="311837" y="887716"/>
            <a:chExt cx="4872734" cy="746407"/>
          </a:xfrm>
        </p:grpSpPr>
        <p:sp>
          <p:nvSpPr>
            <p:cNvPr id="28" name="TextBox 23"/>
            <p:cNvSpPr txBox="1"/>
            <p:nvPr/>
          </p:nvSpPr>
          <p:spPr>
            <a:xfrm>
              <a:off x="467544" y="980049"/>
              <a:ext cx="2776866" cy="561741"/>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1219170"/>
              <a:r>
                <a:rPr lang="zh-CN" altLang="en-US" sz="4267" b="1" spc="67" dirty="0">
                  <a:ln w="11430"/>
                  <a:solidFill>
                    <a:srgbClr val="00B050"/>
                  </a:soli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rPr>
                <a:t>组织</a:t>
              </a:r>
              <a:r>
                <a:rPr lang="zh-CN" altLang="en-US" sz="4267" b="1" spc="67" dirty="0">
                  <a:ln w="11430"/>
                  <a:solidFill>
                    <a:prstClr val="black">
                      <a:lumMod val="65000"/>
                      <a:lumOff val="35000"/>
                    </a:prstClr>
                  </a:soli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rPr>
                <a:t>＋</a:t>
              </a:r>
              <a:r>
                <a:rPr lang="zh-CN" altLang="en-US" sz="4267" b="1" spc="67"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rPr>
                <a:t>自组织 </a:t>
              </a:r>
              <a:endParaRPr lang="zh-CN" altLang="en-US" sz="4800" b="1" spc="67" dirty="0">
                <a:ln w="12700" cmpd="sng">
                  <a:solidFill>
                    <a:srgbClr val="0066FF"/>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29" name="TextBox 24"/>
            <p:cNvSpPr txBox="1"/>
            <p:nvPr/>
          </p:nvSpPr>
          <p:spPr>
            <a:xfrm>
              <a:off x="3913550" y="887716"/>
              <a:ext cx="1271021" cy="746407"/>
            </a:xfrm>
            <a:prstGeom prst="rect">
              <a:avLst/>
            </a:prstGeom>
            <a:noFill/>
          </p:spPr>
          <p:txBody>
            <a:bodyPr wrap="non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zh-CN" altLang="en-US" sz="5867" b="1" dirty="0">
                  <a:ln w="11430">
                    <a:solidFill>
                      <a:srgbClr val="FFFF00"/>
                    </a:solidFill>
                  </a:ln>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方正超粗黑简体" panose="03000509000000000000" pitchFamily="65" charset="-122"/>
                  <a:ea typeface="方正超粗黑简体" panose="03000509000000000000" pitchFamily="65" charset="-122"/>
                </a:rPr>
                <a:t>控制</a:t>
              </a:r>
            </a:p>
          </p:txBody>
        </p:sp>
        <p:sp>
          <p:nvSpPr>
            <p:cNvPr id="30" name="圆角矩形标注 29"/>
            <p:cNvSpPr/>
            <p:nvPr/>
          </p:nvSpPr>
          <p:spPr>
            <a:xfrm>
              <a:off x="311837" y="980049"/>
              <a:ext cx="2964019" cy="584775"/>
            </a:xfrm>
            <a:prstGeom prst="wedgeRoundRectCallout">
              <a:avLst>
                <a:gd name="adj1" fmla="val 70615"/>
                <a:gd name="adj2" fmla="val -3203"/>
                <a:gd name="adj3" fmla="val 16667"/>
              </a:avLst>
            </a:prstGeom>
            <a:noFill/>
            <a:ln w="127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幼圆" panose="02010509060101010101" pitchFamily="49" charset="-122"/>
              </a:endParaRPr>
            </a:p>
          </p:txBody>
        </p:sp>
      </p:grpSp>
    </p:spTree>
    <p:extLst>
      <p:ext uri="{BB962C8B-B14F-4D97-AF65-F5344CB8AC3E}">
        <p14:creationId xmlns:p14="http://schemas.microsoft.com/office/powerpoint/2010/main" val="37931363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0704512" y="0"/>
            <a:ext cx="1487488" cy="6858000"/>
          </a:xfrm>
          <a:prstGeom prst="rect">
            <a:avLst/>
          </a:prstGeom>
          <a:solidFill>
            <a:srgbClr val="00206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42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组织 </a:t>
            </a:r>
            <a:r>
              <a:rPr lang="en-US" altLang="zh-CN" sz="42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42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自组织 原理</a:t>
            </a:r>
          </a:p>
        </p:txBody>
      </p:sp>
      <p:sp>
        <p:nvSpPr>
          <p:cNvPr id="3" name="矩形 2"/>
          <p:cNvSpPr/>
          <p:nvPr/>
        </p:nvSpPr>
        <p:spPr>
          <a:xfrm>
            <a:off x="815414" y="2934581"/>
            <a:ext cx="4053244" cy="3416320"/>
          </a:xfrm>
          <a:prstGeom prst="rect">
            <a:avLst/>
          </a:prstGeom>
          <a:ln w="3175">
            <a:solidFill>
              <a:schemeClr val="tx2">
                <a:lumMod val="40000"/>
                <a:lumOff val="60000"/>
              </a:schemeClr>
            </a:solidFill>
          </a:ln>
        </p:spPr>
        <p:txBody>
          <a:bodyPr wrap="square">
            <a:spAutoFit/>
          </a:bodyPr>
          <a:lstStyle/>
          <a:p>
            <a:pPr algn="just"/>
            <a:r>
              <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庄子</a:t>
            </a:r>
            <a:r>
              <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应帝王</a:t>
            </a:r>
            <a:r>
              <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400" dirty="0">
                <a:latin typeface="幼圆" panose="02010509060101010101" pitchFamily="49" charset="-122"/>
                <a:ea typeface="幼圆" panose="02010509060101010101" pitchFamily="49" charset="-122"/>
              </a:rPr>
              <a:t>：</a:t>
            </a:r>
            <a:endParaRPr lang="en-US" altLang="zh-CN" sz="2400" dirty="0">
              <a:latin typeface="幼圆" panose="02010509060101010101" pitchFamily="49" charset="-122"/>
              <a:ea typeface="幼圆" panose="02010509060101010101" pitchFamily="49" charset="-122"/>
            </a:endParaRPr>
          </a:p>
          <a:p>
            <a:pPr indent="478355" algn="just"/>
            <a:r>
              <a:rPr lang="zh-CN" altLang="en-US" sz="2400" dirty="0">
                <a:latin typeface="幼圆" panose="02010509060101010101" pitchFamily="49" charset="-122"/>
                <a:ea typeface="幼圆" panose="02010509060101010101" pitchFamily="49" charset="-122"/>
              </a:rPr>
              <a:t>南海之帝为倏，北海之帝为忽，中央之帝为浑沌。倏与忽时相与遇于浑沌之地，浑沌待之甚善。倏与忽谋报浑沌之德，曰：“人皆有七窍，以视、听、食、息，此独无有，尝试凿之。”日凿一窍，七日而浑沌死。</a:t>
            </a:r>
          </a:p>
        </p:txBody>
      </p:sp>
      <p:sp>
        <p:nvSpPr>
          <p:cNvPr id="4" name="TextBox 3"/>
          <p:cNvSpPr txBox="1"/>
          <p:nvPr/>
        </p:nvSpPr>
        <p:spPr>
          <a:xfrm>
            <a:off x="2923416" y="848682"/>
            <a:ext cx="1606704" cy="1599388"/>
          </a:xfrm>
          <a:prstGeom prst="rect">
            <a:avLst/>
          </a:prstGeom>
          <a:noFill/>
          <a:ln w="3175">
            <a:solidFill>
              <a:srgbClr val="C00000"/>
            </a:solidFill>
          </a:ln>
        </p:spPr>
        <p:txBody>
          <a:bodyPr wrap="none" tIns="192000" rIns="144000" rtlCol="0" anchor="ctr" anchorCtr="0">
            <a:spAutoFit/>
          </a:bodyPr>
          <a:lstStyle/>
          <a:p>
            <a:pPr>
              <a:lnSpc>
                <a:spcPts val="5333"/>
              </a:lnSpc>
            </a:pPr>
            <a:r>
              <a:rPr lang="zh-CN" altLang="en-US" sz="5333"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混沌</a:t>
            </a:r>
            <a:r>
              <a:rPr lang="en-US" altLang="zh-CN" sz="5333"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r>
            <a:br>
              <a:rPr lang="en-US" altLang="zh-CN" sz="5333"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br>
            <a:r>
              <a:rPr lang="zh-CN" altLang="en-US" sz="5333"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之死</a:t>
            </a:r>
          </a:p>
        </p:txBody>
      </p:sp>
      <p:pic>
        <p:nvPicPr>
          <p:cNvPr id="5" name="图片 4"/>
          <p:cNvPicPr>
            <a:picLocks noChangeAspect="1"/>
          </p:cNvPicPr>
          <p:nvPr/>
        </p:nvPicPr>
        <p:blipFill>
          <a:blip r:embed="rId3" cstate="screen"/>
          <a:stretch>
            <a:fillRect/>
          </a:stretch>
        </p:blipFill>
        <p:spPr>
          <a:xfrm>
            <a:off x="5135894" y="740703"/>
            <a:ext cx="5157831" cy="34563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图片 6"/>
          <p:cNvPicPr>
            <a:picLocks noChangeAspect="1"/>
          </p:cNvPicPr>
          <p:nvPr/>
        </p:nvPicPr>
        <p:blipFill>
          <a:blip r:embed="rId4" cstate="screen"/>
          <a:stretch>
            <a:fillRect/>
          </a:stretch>
        </p:blipFill>
        <p:spPr>
          <a:xfrm>
            <a:off x="815413" y="516658"/>
            <a:ext cx="1824203" cy="2267653"/>
          </a:xfrm>
          <a:prstGeom prst="rect">
            <a:avLst/>
          </a:prstGeom>
          <a:ln>
            <a:noFill/>
          </a:ln>
          <a:effectLst>
            <a:softEdge rad="112500"/>
          </a:effectLst>
        </p:spPr>
      </p:pic>
      <p:sp>
        <p:nvSpPr>
          <p:cNvPr id="8" name="文本框 7"/>
          <p:cNvSpPr txBox="1"/>
          <p:nvPr/>
        </p:nvSpPr>
        <p:spPr>
          <a:xfrm>
            <a:off x="5135894" y="4581128"/>
            <a:ext cx="5157831" cy="1734064"/>
          </a:xfrm>
          <a:prstGeom prst="rect">
            <a:avLst/>
          </a:prstGeom>
          <a:noFill/>
        </p:spPr>
        <p:txBody>
          <a:bodyPr wrap="square" rtlCol="0">
            <a:spAutoFit/>
          </a:bodyPr>
          <a:lstStyle/>
          <a:p>
            <a:pPr indent="478355" algn="just"/>
            <a:r>
              <a:rPr lang="zh-CN" altLang="en-US" sz="2667"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每个系统都有其特有的禀赋和属性，应该顺其自然，不能强行施以过多的组织力，要尊重并引导、利用其自组织力。</a:t>
            </a:r>
          </a:p>
        </p:txBody>
      </p:sp>
    </p:spTree>
    <p:extLst>
      <p:ext uri="{BB962C8B-B14F-4D97-AF65-F5344CB8AC3E}">
        <p14:creationId xmlns:p14="http://schemas.microsoft.com/office/powerpoint/2010/main" val="32634838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0704512" y="0"/>
            <a:ext cx="1487488" cy="6858000"/>
          </a:xfrm>
          <a:prstGeom prst="rect">
            <a:avLst/>
          </a:prstGeom>
          <a:solidFill>
            <a:srgbClr val="00206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42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组织 </a:t>
            </a:r>
            <a:r>
              <a:rPr lang="en-US" altLang="zh-CN" sz="42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42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自组织 原理</a:t>
            </a:r>
          </a:p>
        </p:txBody>
      </p:sp>
      <p:grpSp>
        <p:nvGrpSpPr>
          <p:cNvPr id="26" name="Group 22"/>
          <p:cNvGrpSpPr/>
          <p:nvPr/>
        </p:nvGrpSpPr>
        <p:grpSpPr bwMode="auto">
          <a:xfrm>
            <a:off x="431371" y="1028733"/>
            <a:ext cx="9985109" cy="5568619"/>
            <a:chOff x="113" y="1134"/>
            <a:chExt cx="3406" cy="2341"/>
          </a:xfrm>
        </p:grpSpPr>
        <p:pic>
          <p:nvPicPr>
            <p:cNvPr id="36" name="Picture 14"/>
            <p:cNvPicPr>
              <a:picLocks noChangeAspect="1" noChangeArrowheads="1"/>
            </p:cNvPicPr>
            <p:nvPr/>
          </p:nvPicPr>
          <p:blipFill>
            <a:blip r:embed="rId3" cstate="screen"/>
            <a:srcRect/>
            <a:stretch>
              <a:fillRect/>
            </a:stretch>
          </p:blipFill>
          <p:spPr bwMode="auto">
            <a:xfrm>
              <a:off x="113" y="1344"/>
              <a:ext cx="3343" cy="2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7" name="Group 21"/>
            <p:cNvGrpSpPr/>
            <p:nvPr/>
          </p:nvGrpSpPr>
          <p:grpSpPr bwMode="auto">
            <a:xfrm>
              <a:off x="2870" y="1134"/>
              <a:ext cx="649" cy="628"/>
              <a:chOff x="2789" y="709"/>
              <a:chExt cx="649" cy="628"/>
            </a:xfrm>
          </p:grpSpPr>
          <p:sp>
            <p:nvSpPr>
              <p:cNvPr id="38" name="Oval 20"/>
              <p:cNvSpPr>
                <a:spLocks noChangeArrowheads="1"/>
              </p:cNvSpPr>
              <p:nvPr/>
            </p:nvSpPr>
            <p:spPr bwMode="auto">
              <a:xfrm>
                <a:off x="2820" y="726"/>
                <a:ext cx="590" cy="59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dirty="0">
                  <a:ea typeface="楷体" panose="02010609060101010101" pitchFamily="49" charset="-122"/>
                </a:endParaRPr>
              </a:p>
            </p:txBody>
          </p:sp>
          <p:grpSp>
            <p:nvGrpSpPr>
              <p:cNvPr id="39" name="Group 19"/>
              <p:cNvGrpSpPr/>
              <p:nvPr/>
            </p:nvGrpSpPr>
            <p:grpSpPr bwMode="auto">
              <a:xfrm>
                <a:off x="2789" y="709"/>
                <a:ext cx="649" cy="628"/>
                <a:chOff x="2730" y="670"/>
                <a:chExt cx="816" cy="816"/>
              </a:xfrm>
            </p:grpSpPr>
            <p:pic>
              <p:nvPicPr>
                <p:cNvPr id="40" name="Picture 17" descr="kiss"/>
                <p:cNvPicPr>
                  <a:picLocks noChangeAspect="1" noChangeArrowheads="1"/>
                </p:cNvPicPr>
                <p:nvPr/>
              </p:nvPicPr>
              <p:blipFill>
                <a:blip r:embed="rId4"/>
                <a:srcRect/>
                <a:stretch>
                  <a:fillRect/>
                </a:stretch>
              </p:blipFill>
              <p:spPr bwMode="auto">
                <a:xfrm>
                  <a:off x="2835" y="890"/>
                  <a:ext cx="600" cy="336"/>
                </a:xfrm>
                <a:prstGeom prst="rect">
                  <a:avLst/>
                </a:prstGeom>
                <a:noFill/>
                <a:extLst>
                  <a:ext uri="{909E8E84-426E-40DD-AFC4-6F175D3DCCD1}">
                    <a14:hiddenFill xmlns:a14="http://schemas.microsoft.com/office/drawing/2010/main">
                      <a:solidFill>
                        <a:srgbClr val="FFFFFF"/>
                      </a:solidFill>
                    </a14:hiddenFill>
                  </a:ext>
                </a:extLst>
              </p:spPr>
            </p:pic>
            <p:sp>
              <p:nvSpPr>
                <p:cNvPr id="41" name="AutoShape 18"/>
                <p:cNvSpPr>
                  <a:spLocks noChangeArrowheads="1"/>
                </p:cNvSpPr>
                <p:nvPr/>
              </p:nvSpPr>
              <p:spPr bwMode="auto">
                <a:xfrm>
                  <a:off x="2730" y="670"/>
                  <a:ext cx="816" cy="816"/>
                </a:xfrm>
                <a:custGeom>
                  <a:avLst/>
                  <a:gdLst>
                    <a:gd name="G0" fmla="+- 2700 0 0"/>
                    <a:gd name="G1" fmla="*/ G0 2 1"/>
                    <a:gd name="G2" fmla="+- 21600 0 G1"/>
                    <a:gd name="G3" fmla="*/ G2 G2 1"/>
                    <a:gd name="G4" fmla="*/ G0 G0 1"/>
                    <a:gd name="G5" fmla="+- G3 0 G4"/>
                    <a:gd name="G6" fmla="*/ G5 1 8"/>
                    <a:gd name="G7" fmla="sqrt G6"/>
                    <a:gd name="G8" fmla="*/ G4 1 8"/>
                    <a:gd name="G9" fmla="sqrt G8"/>
                    <a:gd name="G10" fmla="+- G7 G9 0"/>
                    <a:gd name="G11" fmla="+- G7 0 G9"/>
                    <a:gd name="G12" fmla="+- G10 10800 0"/>
                    <a:gd name="G13" fmla="+- 10800 0 G10"/>
                    <a:gd name="G14" fmla="+- G11 10800 0"/>
                    <a:gd name="G15" fmla="+- 10800 0 G11"/>
                    <a:gd name="G16" fmla="+- 21600 0 G0"/>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700"/>
                        <a:pt x="7477" y="3223"/>
                        <a:pt x="6106" y="4198"/>
                      </a:cubicBezTo>
                      <a:close/>
                      <a:moveTo>
                        <a:pt x="4198" y="6106"/>
                      </a:moveTo>
                      <a:cubicBezTo>
                        <a:pt x="3223" y="7477"/>
                        <a:pt x="2700" y="9117"/>
                        <a:pt x="2700" y="10799"/>
                      </a:cubicBezTo>
                      <a:cubicBezTo>
                        <a:pt x="2700" y="15273"/>
                        <a:pt x="6326" y="18900"/>
                        <a:pt x="10800" y="18900"/>
                      </a:cubicBezTo>
                      <a:cubicBezTo>
                        <a:pt x="12482" y="18900"/>
                        <a:pt x="14122" y="18376"/>
                        <a:pt x="15493" y="17401"/>
                      </a:cubicBezTo>
                      <a:close/>
                    </a:path>
                  </a:pathLst>
                </a:custGeom>
                <a:solidFill>
                  <a:srgbClr val="FF3300"/>
                </a:solidFill>
                <a:ln w="9525">
                  <a:solidFill>
                    <a:srgbClr val="FF33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dirty="0">
                    <a:ea typeface="楷体" panose="02010609060101010101" pitchFamily="49" charset="-122"/>
                  </a:endParaRPr>
                </a:p>
              </p:txBody>
            </p:sp>
          </p:grpSp>
        </p:grpSp>
      </p:grpSp>
      <p:sp>
        <p:nvSpPr>
          <p:cNvPr id="2" name="文本框 1"/>
          <p:cNvSpPr txBox="1"/>
          <p:nvPr/>
        </p:nvSpPr>
        <p:spPr>
          <a:xfrm>
            <a:off x="431372" y="569711"/>
            <a:ext cx="3257623" cy="830997"/>
          </a:xfrm>
          <a:prstGeom prst="rect">
            <a:avLst/>
          </a:prstGeom>
          <a:noFill/>
          <a:ln w="3175">
            <a:solidFill>
              <a:schemeClr val="tx1"/>
            </a:solidFill>
          </a:ln>
        </p:spPr>
        <p:txBody>
          <a:bodyPr wrap="none" rtlCol="0">
            <a:spAutoFit/>
          </a:bodyPr>
          <a:lstStyle/>
          <a:p>
            <a:r>
              <a:rPr lang="en-US" altLang="zh-CN" sz="4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KISS </a:t>
            </a:r>
            <a:r>
              <a:rPr lang="zh-CN" altLang="en-US" sz="4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原则</a:t>
            </a:r>
          </a:p>
        </p:txBody>
      </p:sp>
      <p:sp>
        <p:nvSpPr>
          <p:cNvPr id="11" name="文本框 10">
            <a:hlinkClick r:id="rId5" action="ppaction://hlinksldjump"/>
          </p:cNvPr>
          <p:cNvSpPr txBox="1"/>
          <p:nvPr/>
        </p:nvSpPr>
        <p:spPr>
          <a:xfrm>
            <a:off x="3983766" y="569711"/>
            <a:ext cx="1074556" cy="338554"/>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600" dirty="0">
                <a:solidFill>
                  <a:schemeClr val="bg1"/>
                </a:solidFill>
                <a:latin typeface="Arial Narrow" panose="020B0606020202030204" pitchFamily="34" charset="0"/>
              </a:rPr>
              <a:t>BSV1KISS</a:t>
            </a:r>
            <a:endParaRPr lang="zh-CN" altLang="en-US" sz="1600"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23908063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3" cstate="screen"/>
          <a:srcRect/>
          <a:stretch>
            <a:fillRect/>
          </a:stretch>
        </p:blipFill>
        <p:spPr bwMode="auto">
          <a:xfrm>
            <a:off x="719404" y="1604797"/>
            <a:ext cx="3435473" cy="3168352"/>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grpSp>
        <p:nvGrpSpPr>
          <p:cNvPr id="23" name="组合 22"/>
          <p:cNvGrpSpPr/>
          <p:nvPr/>
        </p:nvGrpSpPr>
        <p:grpSpPr>
          <a:xfrm>
            <a:off x="459610" y="568090"/>
            <a:ext cx="6496978" cy="995210"/>
            <a:chOff x="311837" y="887716"/>
            <a:chExt cx="4872734" cy="746407"/>
          </a:xfrm>
        </p:grpSpPr>
        <p:sp>
          <p:nvSpPr>
            <p:cNvPr id="24" name="TextBox 23"/>
            <p:cNvSpPr txBox="1"/>
            <p:nvPr/>
          </p:nvSpPr>
          <p:spPr>
            <a:xfrm>
              <a:off x="467544" y="980049"/>
              <a:ext cx="2776866" cy="561741"/>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1219170"/>
              <a:r>
                <a:rPr lang="zh-CN" altLang="en-US" sz="4267" b="1" spc="67" dirty="0">
                  <a:ln w="11430"/>
                  <a:solidFill>
                    <a:srgbClr val="00B050"/>
                  </a:soli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rPr>
                <a:t>组织</a:t>
              </a:r>
              <a:r>
                <a:rPr lang="zh-CN" altLang="en-US" sz="4267" b="1" spc="67" dirty="0">
                  <a:ln w="11430"/>
                  <a:solidFill>
                    <a:prstClr val="black">
                      <a:lumMod val="65000"/>
                      <a:lumOff val="35000"/>
                    </a:prstClr>
                  </a:soli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rPr>
                <a:t>＋</a:t>
              </a:r>
              <a:r>
                <a:rPr lang="zh-CN" altLang="en-US" sz="4267" b="1" spc="67"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rPr>
                <a:t>自组织 </a:t>
              </a:r>
              <a:endParaRPr lang="zh-CN" altLang="en-US" sz="4800" b="1" spc="67" dirty="0">
                <a:ln w="12700" cmpd="sng">
                  <a:solidFill>
                    <a:srgbClr val="0066FF"/>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25" name="TextBox 24"/>
            <p:cNvSpPr txBox="1"/>
            <p:nvPr/>
          </p:nvSpPr>
          <p:spPr>
            <a:xfrm>
              <a:off x="3913550" y="887716"/>
              <a:ext cx="1271021" cy="746407"/>
            </a:xfrm>
            <a:prstGeom prst="rect">
              <a:avLst/>
            </a:prstGeom>
            <a:noFill/>
          </p:spPr>
          <p:txBody>
            <a:bodyPr wrap="non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zh-CN" altLang="en-US" sz="5867" b="1" dirty="0">
                  <a:ln w="11430">
                    <a:solidFill>
                      <a:srgbClr val="FFFF00"/>
                    </a:solidFill>
                  </a:ln>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方正超粗黑简体" panose="03000509000000000000" pitchFamily="65" charset="-122"/>
                  <a:ea typeface="方正超粗黑简体" panose="03000509000000000000" pitchFamily="65" charset="-122"/>
                </a:rPr>
                <a:t>控制</a:t>
              </a:r>
            </a:p>
          </p:txBody>
        </p:sp>
        <p:sp>
          <p:nvSpPr>
            <p:cNvPr id="26" name="圆角矩形标注 25"/>
            <p:cNvSpPr/>
            <p:nvPr/>
          </p:nvSpPr>
          <p:spPr>
            <a:xfrm>
              <a:off x="311837" y="980049"/>
              <a:ext cx="2964019" cy="584775"/>
            </a:xfrm>
            <a:prstGeom prst="wedgeRoundRectCallout">
              <a:avLst>
                <a:gd name="adj1" fmla="val 70615"/>
                <a:gd name="adj2" fmla="val -3203"/>
                <a:gd name="adj3" fmla="val 16667"/>
              </a:avLst>
            </a:prstGeom>
            <a:noFill/>
            <a:ln w="127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幼圆" panose="02010509060101010101" pitchFamily="49" charset="-122"/>
              </a:endParaRPr>
            </a:p>
          </p:txBody>
        </p:sp>
      </p:grpSp>
      <p:sp>
        <p:nvSpPr>
          <p:cNvPr id="28" name="矩形 27"/>
          <p:cNvSpPr/>
          <p:nvPr/>
        </p:nvSpPr>
        <p:spPr>
          <a:xfrm>
            <a:off x="10704512" y="0"/>
            <a:ext cx="1487488" cy="6858000"/>
          </a:xfrm>
          <a:prstGeom prst="rect">
            <a:avLst/>
          </a:prstGeom>
          <a:solidFill>
            <a:srgbClr val="00206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42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组织 </a:t>
            </a:r>
            <a:r>
              <a:rPr lang="en-US" altLang="zh-CN" sz="42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42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自组织 原理</a:t>
            </a:r>
          </a:p>
        </p:txBody>
      </p:sp>
      <p:grpSp>
        <p:nvGrpSpPr>
          <p:cNvPr id="13" name="组合 7"/>
          <p:cNvGrpSpPr/>
          <p:nvPr/>
        </p:nvGrpSpPr>
        <p:grpSpPr bwMode="auto">
          <a:xfrm>
            <a:off x="7248128" y="1376197"/>
            <a:ext cx="2852163" cy="4256603"/>
            <a:chOff x="6131619" y="1000108"/>
            <a:chExt cx="3287003" cy="5249739"/>
          </a:xfrm>
        </p:grpSpPr>
        <p:pic>
          <p:nvPicPr>
            <p:cNvPr id="14" name="Picture 2" descr="c:\documents and settings\administrator\application data\360se6\User Data\temp\7aec54e736d12f2e62f13c114fc2d562843568cf.jpg"/>
            <p:cNvPicPr>
              <a:picLocks noChangeArrowheads="1"/>
            </p:cNvPicPr>
            <p:nvPr/>
          </p:nvPicPr>
          <p:blipFill>
            <a:blip r:embed="rId4" cstate="screen"/>
            <a:srcRect/>
            <a:stretch>
              <a:fillRect/>
            </a:stretch>
          </p:blipFill>
          <p:spPr bwMode="auto">
            <a:xfrm>
              <a:off x="7489796" y="1000108"/>
              <a:ext cx="1928826" cy="3000395"/>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rot lat="0" lon="0" rev="300000"/>
              </a:camera>
              <a:lightRig rig="twoPt" dir="t">
                <a:rot lat="0" lon="0" rev="7200000"/>
              </a:lightRig>
            </a:scene3d>
            <a:sp3d>
              <a:bevelT w="25400" h="19050"/>
              <a:contourClr>
                <a:srgbClr val="FFFFFF"/>
              </a:contourClr>
            </a:sp3d>
          </p:spPr>
        </p:pic>
        <p:pic>
          <p:nvPicPr>
            <p:cNvPr id="16" name="Picture 6" descr="c:\documents and settings\administrator\application data\360se6\User Data\temp\s4030105.jpg"/>
            <p:cNvPicPr>
              <a:picLocks noChangeArrowheads="1"/>
            </p:cNvPicPr>
            <p:nvPr/>
          </p:nvPicPr>
          <p:blipFill>
            <a:blip r:embed="rId5" cstate="screen"/>
            <a:srcRect/>
            <a:stretch>
              <a:fillRect/>
            </a:stretch>
          </p:blipFill>
          <p:spPr bwMode="auto">
            <a:xfrm>
              <a:off x="6750875" y="2107397"/>
              <a:ext cx="1928826" cy="300039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rot lat="0" lon="0" rev="600000"/>
              </a:camera>
              <a:lightRig rig="twoPt" dir="t">
                <a:rot lat="0" lon="0" rev="7200000"/>
              </a:lightRig>
            </a:scene3d>
            <a:sp3d>
              <a:bevelT w="25400" h="19050"/>
              <a:contourClr>
                <a:srgbClr val="FFFFFF"/>
              </a:contourClr>
            </a:sp3d>
          </p:spPr>
        </p:pic>
        <p:pic>
          <p:nvPicPr>
            <p:cNvPr id="17" name="Picture 20" descr="c:\documents and settings\administrator\application data\360se6\User Data\temp\u=1699585798,3339288410&amp;fm=11&amp;gp=0.jpg"/>
            <p:cNvPicPr>
              <a:picLocks noChangeArrowheads="1"/>
            </p:cNvPicPr>
            <p:nvPr/>
          </p:nvPicPr>
          <p:blipFill>
            <a:blip r:embed="rId6" cstate="screen"/>
            <a:srcRect/>
            <a:stretch>
              <a:fillRect/>
            </a:stretch>
          </p:blipFill>
          <p:spPr bwMode="auto">
            <a:xfrm>
              <a:off x="6131619" y="3249452"/>
              <a:ext cx="1928826" cy="3000395"/>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rot lat="0" lon="0" rev="1200000"/>
              </a:camera>
              <a:lightRig rig="twoPt" dir="t">
                <a:rot lat="0" lon="0" rev="7200000"/>
              </a:lightRig>
            </a:scene3d>
            <a:sp3d>
              <a:bevelT w="25400" h="19050"/>
              <a:contourClr>
                <a:srgbClr val="FFFFFF"/>
              </a:contourClr>
            </a:sp3d>
          </p:spPr>
        </p:pic>
      </p:grpSp>
      <p:pic>
        <p:nvPicPr>
          <p:cNvPr id="18" name="Picture 10" descr="c:\documents and settings\administrator\application data\360se6\User Data\temp\962bd40735fae6cdc499bc470db30f2442a70fe2.jpg"/>
          <p:cNvPicPr>
            <a:picLocks noChangeArrowheads="1"/>
          </p:cNvPicPr>
          <p:nvPr/>
        </p:nvPicPr>
        <p:blipFill>
          <a:blip r:embed="rId7" cstate="print"/>
          <a:srcRect/>
          <a:stretch>
            <a:fillRect/>
          </a:stretch>
        </p:blipFill>
        <p:spPr bwMode="auto">
          <a:xfrm>
            <a:off x="5156196" y="2277360"/>
            <a:ext cx="1355507" cy="1918467"/>
          </a:xfrm>
          <a:prstGeom prst="rect">
            <a:avLst/>
          </a:prstGeom>
          <a:noFill/>
          <a:ln w="3175">
            <a:solidFill>
              <a:schemeClr val="bg1">
                <a:lumMod val="85000"/>
                <a:alpha val="99000"/>
              </a:schemeClr>
            </a:solidFill>
          </a:ln>
          <a:effectLst>
            <a:glow rad="101600">
              <a:schemeClr val="accent1">
                <a:satMod val="175000"/>
                <a:alpha val="40000"/>
              </a:schemeClr>
            </a:glow>
          </a:effectLst>
          <a:scene3d>
            <a:camera prst="orthographicFront">
              <a:rot lat="20154419" lon="988217" rev="21187094"/>
            </a:camera>
            <a:lightRig rig="threePt" dir="t"/>
          </a:scene3d>
          <a:sp3d extrusionH="203200" prstMaterial="matte">
            <a:bevelT w="0" h="0"/>
            <a:bevelB w="0" h="0"/>
            <a:extrusionClr>
              <a:schemeClr val="bg1">
                <a:lumMod val="75000"/>
              </a:schemeClr>
            </a:extrusionClr>
          </a:sp3d>
        </p:spPr>
      </p:pic>
      <p:sp>
        <p:nvSpPr>
          <p:cNvPr id="11" name="TextBox 10"/>
          <p:cNvSpPr txBox="1"/>
          <p:nvPr/>
        </p:nvSpPr>
        <p:spPr>
          <a:xfrm>
            <a:off x="457038" y="4529249"/>
            <a:ext cx="7981672" cy="1077218"/>
          </a:xfrm>
          <a:prstGeom prst="rect">
            <a:avLst/>
          </a:prstGeom>
          <a:noFill/>
        </p:spPr>
        <p:txBody>
          <a:bodyPr wrap="none" rtlCol="0">
            <a:spAutoFit/>
          </a:bodyPr>
          <a:lstStyle/>
          <a:p>
            <a:pPr defTabSz="1219170"/>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组织</a:t>
            </a:r>
            <a:r>
              <a:rPr lang="zh-CN" altLang="en-US" sz="32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主要解决序参量的发展</a:t>
            </a:r>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方向</a:t>
            </a:r>
            <a:r>
              <a:rPr lang="zh-CN" altLang="en-US" sz="32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问题</a:t>
            </a:r>
            <a:endParaRPr lang="en-US" altLang="zh-CN" sz="32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defTabSz="1219170"/>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自组织</a:t>
            </a:r>
            <a:r>
              <a:rPr lang="zh-CN" altLang="en-US" sz="32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主要解决序参量的驱动力的</a:t>
            </a:r>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量</a:t>
            </a:r>
            <a:r>
              <a:rPr lang="zh-CN" altLang="en-US" sz="32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的问题</a:t>
            </a:r>
          </a:p>
        </p:txBody>
      </p:sp>
      <p:sp>
        <p:nvSpPr>
          <p:cNvPr id="15" name="TextBox 14"/>
          <p:cNvSpPr txBox="1"/>
          <p:nvPr/>
        </p:nvSpPr>
        <p:spPr>
          <a:xfrm>
            <a:off x="457038" y="5632800"/>
            <a:ext cx="10109362" cy="830997"/>
          </a:xfrm>
          <a:prstGeom prst="rect">
            <a:avLst/>
          </a:prstGeom>
          <a:solidFill>
            <a:srgbClr val="FF0000"/>
          </a:solidFill>
        </p:spPr>
        <p:txBody>
          <a:bodyPr wrap="square" rtlCol="0">
            <a:spAutoFit/>
          </a:bodyPr>
          <a:lstStyle/>
          <a:p>
            <a:pPr algn="ctr" defTabSz="1219170"/>
            <a:r>
              <a:rPr lang="zh-CN" altLang="en-US" sz="4800" dirty="0" smtClean="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充分发挥基层的作用</a:t>
            </a:r>
            <a:r>
              <a:rPr lang="zh-CN" altLang="en-US" sz="48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sz="4800" dirty="0" smtClean="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自底向上建设</a:t>
            </a:r>
            <a:endParaRPr lang="zh-CN" altLang="en-US" sz="4800" b="1"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Tree>
    <p:extLst>
      <p:ext uri="{BB962C8B-B14F-4D97-AF65-F5344CB8AC3E}">
        <p14:creationId xmlns:p14="http://schemas.microsoft.com/office/powerpoint/2010/main" val="22197716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04512" y="0"/>
            <a:ext cx="1487488" cy="68580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42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3" name="TextBox 2"/>
          <p:cNvSpPr txBox="1"/>
          <p:nvPr/>
        </p:nvSpPr>
        <p:spPr>
          <a:xfrm>
            <a:off x="815414" y="1209140"/>
            <a:ext cx="4011034" cy="748988"/>
          </a:xfrm>
          <a:prstGeom prst="rect">
            <a:avLst/>
          </a:prstGeom>
          <a:noFill/>
        </p:spPr>
        <p:txBody>
          <a:bodyPr wrap="none" rtlCol="0">
            <a:spAutoFit/>
          </a:bodyPr>
          <a:lstStyle/>
          <a:p>
            <a:r>
              <a:rPr lang="zh-CN" altLang="en-US" sz="42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4" name="TextBox 3"/>
          <p:cNvSpPr txBox="1"/>
          <p:nvPr/>
        </p:nvSpPr>
        <p:spPr>
          <a:xfrm>
            <a:off x="841170" y="740702"/>
            <a:ext cx="3262432"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现在应该可以解释清楚</a:t>
            </a:r>
          </a:p>
        </p:txBody>
      </p:sp>
      <p:sp>
        <p:nvSpPr>
          <p:cNvPr id="5" name="矩形 4"/>
          <p:cNvSpPr/>
          <p:nvPr/>
        </p:nvSpPr>
        <p:spPr>
          <a:xfrm>
            <a:off x="1007435" y="2259450"/>
            <a:ext cx="8928992" cy="2062103"/>
          </a:xfrm>
          <a:prstGeom prst="rect">
            <a:avLst/>
          </a:prstGeom>
          <a:ln w="3175">
            <a:solidFill>
              <a:srgbClr val="0070C0"/>
            </a:solidFill>
          </a:ln>
        </p:spPr>
        <p:txBody>
          <a:bodyPr wrap="square">
            <a:spAutoFit/>
          </a:bodyPr>
          <a:lstStyle/>
          <a:p>
            <a:pPr algn="just"/>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全息有机系统， </a:t>
            </a:r>
            <a:r>
              <a:rPr lang="en-US" altLang="zh-CN"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Holographic and Organic </a:t>
            </a:r>
            <a:r>
              <a:rPr lang="en-US" altLang="zh-CN" sz="2400" dirty="0" err="1">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Syetems</a:t>
            </a:r>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，是指组成部分带有全局信息，能够自主繁殖，具有使命感和能动性，以块茎结构为典型代表的有机系统。</a:t>
            </a:r>
          </a:p>
          <a:p>
            <a:pPr algn="just"/>
            <a:endPar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algn="just"/>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全息有机系统的使命是</a:t>
            </a:r>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生存</a:t>
            </a:r>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发展</a:t>
            </a:r>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和</a:t>
            </a:r>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重建</a:t>
            </a:r>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p>
        </p:txBody>
      </p:sp>
      <p:pic>
        <p:nvPicPr>
          <p:cNvPr id="8194" name="Picture 2"/>
          <p:cNvPicPr>
            <a:picLocks noChangeArrowheads="1"/>
          </p:cNvPicPr>
          <p:nvPr/>
        </p:nvPicPr>
        <p:blipFill rotWithShape="1">
          <a:blip r:embed="rId2" cstate="screen"/>
          <a:srcRect/>
          <a:stretch>
            <a:fillRect/>
          </a:stretch>
        </p:blipFill>
        <p:spPr bwMode="auto">
          <a:xfrm>
            <a:off x="1081827" y="4773149"/>
            <a:ext cx="2071628" cy="144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rrowheads="1"/>
          </p:cNvPicPr>
          <p:nvPr/>
        </p:nvPicPr>
        <p:blipFill rotWithShape="1">
          <a:blip r:embed="rId3" cstate="screen"/>
          <a:srcRect/>
          <a:stretch>
            <a:fillRect/>
          </a:stretch>
        </p:blipFill>
        <p:spPr bwMode="auto">
          <a:xfrm>
            <a:off x="3310814" y="4773149"/>
            <a:ext cx="2071628" cy="144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rrowheads="1"/>
          </p:cNvPicPr>
          <p:nvPr/>
        </p:nvPicPr>
        <p:blipFill>
          <a:blip r:embed="rId4" cstate="screen"/>
          <a:srcRect/>
          <a:stretch>
            <a:fillRect/>
          </a:stretch>
        </p:blipFill>
        <p:spPr bwMode="auto">
          <a:xfrm>
            <a:off x="5539801" y="4773149"/>
            <a:ext cx="2071628" cy="144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5"/>
          <p:cNvPicPr>
            <a:picLocks noChangeArrowheads="1"/>
          </p:cNvPicPr>
          <p:nvPr/>
        </p:nvPicPr>
        <p:blipFill>
          <a:blip r:embed="rId5" cstate="screen"/>
          <a:srcRect/>
          <a:stretch>
            <a:fillRect/>
          </a:stretch>
        </p:blipFill>
        <p:spPr bwMode="auto">
          <a:xfrm>
            <a:off x="7768789" y="4773149"/>
            <a:ext cx="2071628" cy="144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文本框 9"/>
          <p:cNvSpPr txBox="1"/>
          <p:nvPr/>
        </p:nvSpPr>
        <p:spPr>
          <a:xfrm>
            <a:off x="7304039" y="-6418"/>
            <a:ext cx="3240194" cy="1913474"/>
          </a:xfrm>
          <a:prstGeom prst="star32">
            <a:avLst>
              <a:gd name="adj" fmla="val 45576"/>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pPr algn="ctr"/>
            <a:r>
              <a:rPr lang="zh-CN" altLang="en-US" sz="3733"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a:t>
            </a:r>
            <a:r>
              <a:rPr lang="en-US" altLang="zh-CN" sz="3733"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r>
            <a:br>
              <a:rPr lang="en-US" altLang="zh-CN" sz="3733"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br>
            <a:r>
              <a:rPr lang="zh-CN" altLang="en-US" sz="3733"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系统论</a:t>
            </a:r>
          </a:p>
        </p:txBody>
      </p:sp>
      <p:sp>
        <p:nvSpPr>
          <p:cNvPr id="11" name="文本框 10">
            <a:hlinkClick r:id="rId6" action="ppaction://hlinksldjump"/>
          </p:cNvPr>
          <p:cNvSpPr txBox="1"/>
          <p:nvPr/>
        </p:nvSpPr>
        <p:spPr>
          <a:xfrm>
            <a:off x="10128449" y="233380"/>
            <a:ext cx="1136729" cy="338554"/>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600" dirty="0">
                <a:solidFill>
                  <a:schemeClr val="bg1"/>
                </a:solidFill>
                <a:latin typeface="Arial Narrow" panose="020B0606020202030204" pitchFamily="34" charset="0"/>
                <a:ea typeface="方正粗宋简体" panose="03000509000000000000" pitchFamily="65" charset="-122"/>
                <a:cs typeface="Arial Black" panose="020B0A04020102020204" pitchFamily="34" charset="0"/>
              </a:rPr>
              <a:t>BSV3QXYJ</a:t>
            </a:r>
            <a:endParaRPr lang="zh-CN" altLang="en-US" sz="1600" dirty="0">
              <a:solidFill>
                <a:schemeClr val="bg1"/>
              </a:solidFill>
              <a:latin typeface="Arial Narrow" panose="020B0606020202030204" pitchFamily="34" charset="0"/>
              <a:ea typeface="方正粗宋简体" panose="03000509000000000000" pitchFamily="65" charset="-122"/>
              <a:cs typeface="Arial Black" panose="020B0A04020102020204" pitchFamily="34" charset="0"/>
            </a:endParaRPr>
          </a:p>
        </p:txBody>
      </p:sp>
    </p:spTree>
    <p:extLst>
      <p:ext uri="{BB962C8B-B14F-4D97-AF65-F5344CB8AC3E}">
        <p14:creationId xmlns:p14="http://schemas.microsoft.com/office/powerpoint/2010/main" val="3383423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04512" y="0"/>
            <a:ext cx="1487488" cy="68580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42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3" name="TextBox 2"/>
          <p:cNvSpPr txBox="1"/>
          <p:nvPr/>
        </p:nvSpPr>
        <p:spPr>
          <a:xfrm>
            <a:off x="815414" y="740701"/>
            <a:ext cx="4011034" cy="748988"/>
          </a:xfrm>
          <a:prstGeom prst="rect">
            <a:avLst/>
          </a:prstGeom>
          <a:noFill/>
        </p:spPr>
        <p:txBody>
          <a:bodyPr wrap="none" rtlCol="0">
            <a:spAutoFit/>
          </a:bodyPr>
          <a:lstStyle/>
          <a:p>
            <a:r>
              <a:rPr lang="zh-CN" altLang="en-US" sz="42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6" name="矩形 5"/>
          <p:cNvSpPr/>
          <p:nvPr/>
        </p:nvSpPr>
        <p:spPr>
          <a:xfrm>
            <a:off x="1007435" y="1604798"/>
            <a:ext cx="6240693" cy="5058244"/>
          </a:xfrm>
          <a:prstGeom prst="rect">
            <a:avLst/>
          </a:prstGeom>
          <a:ln w="3175">
            <a:solidFill>
              <a:srgbClr val="0070C0"/>
            </a:solidFill>
          </a:ln>
        </p:spPr>
        <p:txBody>
          <a:bodyPr wrap="square">
            <a:spAutoFit/>
          </a:bodyPr>
          <a:lstStyle/>
          <a:p>
            <a:pPr indent="359824"/>
            <a:r>
              <a:rPr lang="en-US" altLang="zh-CN" sz="1867"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1</a:t>
            </a:r>
            <a:r>
              <a:rPr lang="zh-CN" altLang="en-US" sz="1867"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局部可见整体</a:t>
            </a:r>
            <a:endParaRPr lang="en-US" altLang="zh-CN" sz="1867"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indent="359824"/>
            <a:r>
              <a:rPr lang="zh-CN" altLang="en-US" sz="1600" dirty="0">
                <a:latin typeface="幼圆" panose="02010509060101010101" pitchFamily="49" charset="-122"/>
                <a:ea typeface="幼圆" panose="02010509060101010101" pitchFamily="49" charset="-122"/>
                <a:cs typeface="Arial Black" panose="020B0A04020102020204" pitchFamily="34" charset="0"/>
              </a:rPr>
              <a:t>即系统的一部分包含着系统的全部信息，根据这个信息可以看见甚至恢复整体。比如种子可以长成植株。</a:t>
            </a:r>
          </a:p>
          <a:p>
            <a:pPr indent="359824"/>
            <a:r>
              <a:rPr lang="en-US" altLang="zh-CN" sz="1867"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2</a:t>
            </a:r>
            <a:r>
              <a:rPr lang="zh-CN" altLang="en-US" sz="1867"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具有解构模式</a:t>
            </a:r>
            <a:endParaRPr lang="en-US" altLang="zh-CN" sz="1867"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indent="359824"/>
            <a:r>
              <a:rPr lang="zh-CN" altLang="en-US" sz="1600" dirty="0">
                <a:latin typeface="幼圆" panose="02010509060101010101" pitchFamily="49" charset="-122"/>
                <a:ea typeface="幼圆" panose="02010509060101010101" pitchFamily="49" charset="-122"/>
                <a:cs typeface="Arial Black" panose="020B0A04020102020204" pitchFamily="34" charset="0"/>
              </a:rPr>
              <a:t>当然，结构化和解构化是需要相结合的。</a:t>
            </a:r>
          </a:p>
          <a:p>
            <a:pPr indent="359824"/>
            <a:r>
              <a:rPr lang="en-US" altLang="zh-CN" sz="1867"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3</a:t>
            </a:r>
            <a:r>
              <a:rPr lang="zh-CN" altLang="en-US" sz="1867"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具有代偿功能</a:t>
            </a:r>
            <a:endParaRPr lang="en-US" altLang="zh-CN" sz="1867"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indent="359824"/>
            <a:r>
              <a:rPr lang="zh-CN" altLang="en-US" sz="1600" dirty="0">
                <a:latin typeface="幼圆" panose="02010509060101010101" pitchFamily="49" charset="-122"/>
                <a:ea typeface="幼圆" panose="02010509060101010101" pitchFamily="49" charset="-122"/>
                <a:cs typeface="Arial Black" panose="020B0A04020102020204" pitchFamily="34" charset="0"/>
              </a:rPr>
              <a:t>当系统的某一部分失效后，可以用系统的其他在一定程度上给予弥补，避免系统失败。虚拟化和云计算就具有显著的代偿功能。</a:t>
            </a:r>
          </a:p>
          <a:p>
            <a:pPr indent="359824"/>
            <a:r>
              <a:rPr lang="en-US" altLang="zh-CN" sz="1867"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4</a:t>
            </a:r>
            <a:r>
              <a:rPr lang="zh-CN" altLang="en-US" sz="1867"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具有再生或重建功能</a:t>
            </a:r>
            <a:endParaRPr lang="en-US" altLang="zh-CN" sz="1867"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indent="359824"/>
            <a:r>
              <a:rPr lang="zh-CN" altLang="en-US" sz="1600" dirty="0">
                <a:latin typeface="幼圆" panose="02010509060101010101" pitchFamily="49" charset="-122"/>
                <a:ea typeface="幼圆" panose="02010509060101010101" pitchFamily="49" charset="-122"/>
                <a:cs typeface="Arial Black" panose="020B0A04020102020204" pitchFamily="34" charset="0"/>
              </a:rPr>
              <a:t>系统能够复活，或者使下一代出生。</a:t>
            </a:r>
          </a:p>
          <a:p>
            <a:pPr indent="359824"/>
            <a:r>
              <a:rPr lang="en-US" altLang="zh-CN" sz="1867"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5</a:t>
            </a:r>
            <a:r>
              <a:rPr lang="zh-CN" altLang="en-US" sz="1867"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允许冗余</a:t>
            </a:r>
            <a:endParaRPr lang="en-US" altLang="zh-CN" sz="1867"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indent="359824"/>
            <a:r>
              <a:rPr lang="zh-CN" altLang="en-US" sz="1600" dirty="0">
                <a:latin typeface="幼圆" panose="02010509060101010101" pitchFamily="49" charset="-122"/>
                <a:ea typeface="幼圆" panose="02010509060101010101" pitchFamily="49" charset="-122"/>
                <a:cs typeface="Arial Black" panose="020B0A04020102020204" pitchFamily="34" charset="0"/>
              </a:rPr>
              <a:t>不追求大一统，允许一定程度的冗余。其实这也是代偿等功能的基础。</a:t>
            </a:r>
          </a:p>
          <a:p>
            <a:pPr indent="359824"/>
            <a:r>
              <a:rPr lang="en-US" altLang="zh-CN" sz="1867"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6</a:t>
            </a:r>
            <a:r>
              <a:rPr lang="zh-CN" altLang="en-US" sz="1867"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生命力顽强</a:t>
            </a:r>
            <a:endParaRPr lang="en-US" altLang="zh-CN" sz="1867"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indent="359824"/>
            <a:r>
              <a:rPr lang="zh-CN" altLang="en-US" sz="1600" dirty="0">
                <a:latin typeface="幼圆" panose="02010509060101010101" pitchFamily="49" charset="-122"/>
                <a:ea typeface="幼圆" panose="02010509060101010101" pitchFamily="49" charset="-122"/>
                <a:cs typeface="Arial Black" panose="020B0A04020102020204" pitchFamily="34" charset="0"/>
              </a:rPr>
              <a:t>系统的吸引子强大，承载着强烈的使命，驱动力强劲，迭代积极，进化速度快，适应能力强。</a:t>
            </a:r>
          </a:p>
          <a:p>
            <a:pPr indent="359824"/>
            <a:r>
              <a:rPr lang="en-US" altLang="zh-CN" sz="1867"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7</a:t>
            </a:r>
            <a:r>
              <a:rPr lang="zh-CN" altLang="en-US" sz="1867"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自组织力强</a:t>
            </a:r>
            <a:endParaRPr lang="en-US" altLang="zh-CN" sz="1867"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indent="359824"/>
            <a:r>
              <a:rPr lang="zh-CN" altLang="en-US" sz="1600" dirty="0">
                <a:latin typeface="幼圆" panose="02010509060101010101" pitchFamily="49" charset="-122"/>
                <a:ea typeface="幼圆" panose="02010509060101010101" pitchFamily="49" charset="-122"/>
                <a:cs typeface="Arial Black" panose="020B0A04020102020204" pitchFamily="34" charset="0"/>
              </a:rPr>
              <a:t>即使没有上级组织力的指挥，本系统也会按照使命的召唤，自组织起来，努力前行。</a:t>
            </a:r>
          </a:p>
        </p:txBody>
      </p:sp>
      <p:pic>
        <p:nvPicPr>
          <p:cNvPr id="5" name="图片 4"/>
          <p:cNvPicPr>
            <a:picLocks noChangeAspect="1"/>
          </p:cNvPicPr>
          <p:nvPr/>
        </p:nvPicPr>
        <p:blipFill>
          <a:blip r:embed="rId2"/>
          <a:stretch>
            <a:fillRect/>
          </a:stretch>
        </p:blipFill>
        <p:spPr>
          <a:xfrm>
            <a:off x="7536160" y="1604800"/>
            <a:ext cx="2880320" cy="3552393"/>
          </a:xfrm>
          <a:prstGeom prst="roundRect">
            <a:avLst>
              <a:gd name="adj" fmla="val 8594"/>
            </a:avLst>
          </a:prstGeom>
          <a:solidFill>
            <a:srgbClr val="FFFFFF">
              <a:shade val="85000"/>
            </a:srgbClr>
          </a:solidFill>
          <a:ln>
            <a:noFill/>
          </a:ln>
          <a:effectLst>
            <a:reflection blurRad="6350" stA="50000" endA="300" endPos="55500" dist="50800" dir="5400000" sy="-100000" algn="bl" rotWithShape="0"/>
          </a:effectLst>
        </p:spPr>
      </p:pic>
    </p:spTree>
    <p:extLst>
      <p:ext uri="{BB962C8B-B14F-4D97-AF65-F5344CB8AC3E}">
        <p14:creationId xmlns:p14="http://schemas.microsoft.com/office/powerpoint/2010/main" val="41864928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069644" y="2954866"/>
            <a:ext cx="4052713" cy="769441"/>
          </a:xfrm>
          <a:prstGeom prst="rect">
            <a:avLst/>
          </a:prstGeom>
          <a:noFill/>
        </p:spPr>
        <p:txBody>
          <a:bodyPr wrap="none" rtlCol="0">
            <a:spAutoFit/>
          </a:bodyPr>
          <a:lstStyle/>
          <a:p>
            <a:pPr algn="ctr"/>
            <a:r>
              <a:rPr lang="en-US" altLang="zh-CN" sz="44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1 </a:t>
            </a:r>
            <a:r>
              <a:rPr lang="zh-CN" altLang="en-US" sz="44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全息有机系统</a:t>
            </a:r>
            <a:endParaRPr lang="zh-CN" altLang="en-US" sz="4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Tree>
    <p:extLst>
      <p:ext uri="{BB962C8B-B14F-4D97-AF65-F5344CB8AC3E}">
        <p14:creationId xmlns:p14="http://schemas.microsoft.com/office/powerpoint/2010/main" val="1317814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04512" y="0"/>
            <a:ext cx="1487488" cy="68580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4265"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3" name="矩形 2"/>
          <p:cNvSpPr/>
          <p:nvPr/>
        </p:nvSpPr>
        <p:spPr>
          <a:xfrm>
            <a:off x="527382" y="1387224"/>
            <a:ext cx="2101857" cy="666786"/>
          </a:xfrm>
          <a:prstGeom prst="rect">
            <a:avLst/>
          </a:prstGeom>
        </p:spPr>
        <p:txBody>
          <a:bodyPr wrap="none">
            <a:spAutoFit/>
          </a:bodyPr>
          <a:lstStyle/>
          <a:p>
            <a:r>
              <a:rPr lang="zh-CN" altLang="en-US" sz="3735"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全息影像</a:t>
            </a:r>
          </a:p>
        </p:txBody>
      </p:sp>
      <p:pic>
        <p:nvPicPr>
          <p:cNvPr id="7171" name="Picture 3"/>
          <p:cNvPicPr>
            <a:picLocks noChangeAspect="1" noChangeArrowheads="1"/>
          </p:cNvPicPr>
          <p:nvPr/>
        </p:nvPicPr>
        <p:blipFill>
          <a:blip r:embed="rId2"/>
          <a:srcRect/>
          <a:stretch>
            <a:fillRect/>
          </a:stretch>
        </p:blipFill>
        <p:spPr bwMode="auto">
          <a:xfrm>
            <a:off x="5423926" y="1246307"/>
            <a:ext cx="4929637" cy="247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3"/>
          <a:srcRect/>
          <a:stretch>
            <a:fillRect/>
          </a:stretch>
        </p:blipFill>
        <p:spPr bwMode="auto">
          <a:xfrm>
            <a:off x="7152118" y="3898901"/>
            <a:ext cx="3706284" cy="29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4"/>
          <a:srcRect/>
          <a:stretch>
            <a:fillRect/>
          </a:stretch>
        </p:blipFill>
        <p:spPr bwMode="auto">
          <a:xfrm>
            <a:off x="335361" y="3844582"/>
            <a:ext cx="5592233" cy="2618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566223" y="2293904"/>
            <a:ext cx="6096000" cy="1200329"/>
          </a:xfrm>
          <a:prstGeom prst="rect">
            <a:avLst/>
          </a:prstGeom>
        </p:spPr>
        <p:txBody>
          <a:bodyPr>
            <a:spAutoFit/>
          </a:bodyPr>
          <a:lstStyle/>
          <a:p>
            <a:r>
              <a:rPr lang="zh-CN" altLang="en-US" sz="2400" dirty="0">
                <a:latin typeface="微软雅黑 Light" panose="020B0502040204020203" pitchFamily="34" charset="-122"/>
                <a:ea typeface="微软雅黑 Light" panose="020B0502040204020203" pitchFamily="34" charset="-122"/>
                <a:cs typeface="Arial Black" panose="020B0A04020102020204" pitchFamily="34" charset="0"/>
              </a:rPr>
              <a:t>黑白照片：光波的强度，即振幅</a:t>
            </a:r>
          </a:p>
          <a:p>
            <a:r>
              <a:rPr lang="zh-CN" altLang="en-US" sz="2400" dirty="0">
                <a:latin typeface="微软雅黑 Light" panose="020B0502040204020203" pitchFamily="34" charset="-122"/>
                <a:ea typeface="微软雅黑 Light" panose="020B0502040204020203" pitchFamily="34" charset="-122"/>
                <a:cs typeface="Arial Black" panose="020B0A04020102020204" pitchFamily="34" charset="0"/>
              </a:rPr>
              <a:t>彩色照片：加上了频率或波长。</a:t>
            </a:r>
          </a:p>
          <a:p>
            <a:r>
              <a:rPr lang="zh-CN" altLang="en-US" sz="2400" dirty="0">
                <a:latin typeface="微软雅黑 Light" panose="020B0502040204020203" pitchFamily="34" charset="-122"/>
                <a:ea typeface="微软雅黑 Light" panose="020B0502040204020203" pitchFamily="34" charset="-122"/>
                <a:cs typeface="Arial Black" panose="020B0A04020102020204" pitchFamily="34" charset="0"/>
              </a:rPr>
              <a:t>全息照片：又加上了光的相位信息。</a:t>
            </a:r>
          </a:p>
        </p:txBody>
      </p:sp>
      <p:sp>
        <p:nvSpPr>
          <p:cNvPr id="9" name="文本框 8"/>
          <p:cNvSpPr txBox="1"/>
          <p:nvPr/>
        </p:nvSpPr>
        <p:spPr>
          <a:xfrm>
            <a:off x="8632613" y="35013"/>
            <a:ext cx="1762436" cy="1027907"/>
          </a:xfrm>
          <a:prstGeom prst="star32">
            <a:avLst>
              <a:gd name="adj" fmla="val 45576"/>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zh-CN" altLang="en-US" sz="3735"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a:t>
            </a:r>
          </a:p>
        </p:txBody>
      </p:sp>
      <p:sp>
        <p:nvSpPr>
          <p:cNvPr id="5" name="文本框 4"/>
          <p:cNvSpPr txBox="1"/>
          <p:nvPr/>
        </p:nvSpPr>
        <p:spPr>
          <a:xfrm>
            <a:off x="3131477" y="3561021"/>
            <a:ext cx="2925801" cy="420564"/>
          </a:xfrm>
          <a:prstGeom prst="rect">
            <a:avLst/>
          </a:prstGeom>
          <a:noFill/>
        </p:spPr>
        <p:txBody>
          <a:bodyPr wrap="none" rtlCol="0">
            <a:spAutoFit/>
          </a:bodyPr>
          <a:lstStyle/>
          <a:p>
            <a:r>
              <a:rPr lang="zh-CN" altLang="en-US" sz="2135"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为什么不叫“立体”？</a:t>
            </a:r>
          </a:p>
        </p:txBody>
      </p:sp>
      <p:sp>
        <p:nvSpPr>
          <p:cNvPr id="7" name="文本框 6"/>
          <p:cNvSpPr txBox="1"/>
          <p:nvPr/>
        </p:nvSpPr>
        <p:spPr>
          <a:xfrm>
            <a:off x="566223" y="3448138"/>
            <a:ext cx="2492990" cy="646331"/>
          </a:xfrm>
          <a:prstGeom prst="rect">
            <a:avLst/>
          </a:prstGeom>
          <a:noFill/>
        </p:spPr>
        <p:txBody>
          <a:bodyPr wrap="none" rtlCol="0">
            <a:spAutoFit/>
          </a:bodyPr>
          <a:lstStyle/>
          <a:p>
            <a:r>
              <a:rPr lang="zh-CN" altLang="en-US" sz="36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维度的增加</a:t>
            </a:r>
          </a:p>
        </p:txBody>
      </p:sp>
      <p:sp>
        <p:nvSpPr>
          <p:cNvPr id="8" name="文本框 7"/>
          <p:cNvSpPr txBox="1"/>
          <p:nvPr/>
        </p:nvSpPr>
        <p:spPr>
          <a:xfrm>
            <a:off x="2761521" y="1489784"/>
            <a:ext cx="1779654" cy="461665"/>
          </a:xfrm>
          <a:prstGeom prst="rect">
            <a:avLst/>
          </a:prstGeom>
          <a:noFill/>
        </p:spPr>
        <p:txBody>
          <a:bodyPr wrap="none" rtlCol="0">
            <a:spAutoFit/>
          </a:bodyPr>
          <a:lstStyle/>
          <a:p>
            <a:r>
              <a:rPr lang="en-US" altLang="zh-CN" sz="2400" dirty="0">
                <a:latin typeface="Arial" panose="020B0604020202020204" pitchFamily="34" charset="0"/>
                <a:ea typeface="方正粗宋简体" panose="03000509000000000000" pitchFamily="65" charset="-122"/>
              </a:rPr>
              <a:t>holographic</a:t>
            </a:r>
            <a:endParaRPr lang="zh-CN" altLang="en-US" sz="2400" dirty="0">
              <a:latin typeface="Arial" panose="020B0604020202020204" pitchFamily="34" charset="0"/>
              <a:ea typeface="方正粗宋简体" panose="03000509000000000000" pitchFamily="65" charset="-122"/>
            </a:endParaRPr>
          </a:p>
        </p:txBody>
      </p:sp>
      <p:sp>
        <p:nvSpPr>
          <p:cNvPr id="14" name="文本框 13"/>
          <p:cNvSpPr txBox="1"/>
          <p:nvPr/>
        </p:nvSpPr>
        <p:spPr>
          <a:xfrm>
            <a:off x="591263" y="479706"/>
            <a:ext cx="1785404" cy="523220"/>
          </a:xfrm>
          <a:prstGeom prst="rect">
            <a:avLst/>
          </a:prstGeom>
          <a:noFill/>
        </p:spPr>
        <p:txBody>
          <a:bodyPr wrap="square" rtlCol="0">
            <a:spAutoFit/>
          </a:bodyPr>
          <a:lstStyle/>
          <a:p>
            <a:r>
              <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全息</a:t>
            </a:r>
            <a:r>
              <a:rPr lang="zh-CN" altLang="en-US" sz="28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思维</a:t>
            </a:r>
            <a:endPar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833001" y="130859"/>
            <a:ext cx="1230820" cy="8720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04512" y="0"/>
            <a:ext cx="1487488" cy="68580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4265"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grpSp>
        <p:nvGrpSpPr>
          <p:cNvPr id="8" name="组合 7"/>
          <p:cNvGrpSpPr/>
          <p:nvPr/>
        </p:nvGrpSpPr>
        <p:grpSpPr>
          <a:xfrm>
            <a:off x="4463820" y="1590857"/>
            <a:ext cx="3029510" cy="3635500"/>
            <a:chOff x="683568" y="1223493"/>
            <a:chExt cx="2272133" cy="2726625"/>
          </a:xfrm>
        </p:grpSpPr>
        <p:pic>
          <p:nvPicPr>
            <p:cNvPr id="8194" name="Picture 2" descr="D:\My Documents\论文_与对外交流_媒体_技术研讨\大系统观\材料\图\全息照片实物.jpg"/>
            <p:cNvPicPr>
              <a:picLocks noChangeAspect="1" noChangeArrowheads="1"/>
            </p:cNvPicPr>
            <p:nvPr/>
          </p:nvPicPr>
          <p:blipFill rotWithShape="1">
            <a:blip r:embed="rId2" cstate="screen"/>
            <a:srcRect/>
            <a:stretch>
              <a:fillRect/>
            </a:stretch>
          </p:blipFill>
          <p:spPr bwMode="auto">
            <a:xfrm>
              <a:off x="683568" y="1347788"/>
              <a:ext cx="2057400" cy="22969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27438" y="3603869"/>
              <a:ext cx="1523494" cy="346249"/>
            </a:xfrm>
            <a:prstGeom prst="rect">
              <a:avLst/>
            </a:prstGeom>
            <a:noFill/>
          </p:spPr>
          <p:txBody>
            <a:bodyPr wrap="none" rtlCol="0">
              <a:spAutoFit/>
            </a:bodyPr>
            <a:lstStyle/>
            <a:p>
              <a:r>
                <a:rPr lang="zh-CN" altLang="en-US" sz="2400" dirty="0">
                  <a:latin typeface="微软雅黑 Light" panose="020B0502040204020203" pitchFamily="34" charset="-122"/>
                  <a:ea typeface="微软雅黑 Light" panose="020B0502040204020203" pitchFamily="34" charset="-122"/>
                  <a:cs typeface="Arial Black" panose="020B0A04020102020204" pitchFamily="34" charset="0"/>
                </a:rPr>
                <a:t>全息照片底片</a:t>
              </a:r>
            </a:p>
          </p:txBody>
        </p:sp>
        <p:sp>
          <p:nvSpPr>
            <p:cNvPr id="5" name="任意多边形 4"/>
            <p:cNvSpPr/>
            <p:nvPr/>
          </p:nvSpPr>
          <p:spPr>
            <a:xfrm>
              <a:off x="1584101" y="1223493"/>
              <a:ext cx="1371600" cy="1300766"/>
            </a:xfrm>
            <a:custGeom>
              <a:avLst/>
              <a:gdLst>
                <a:gd name="connsiteX0" fmla="*/ 0 w 1371600"/>
                <a:gd name="connsiteY0" fmla="*/ 90152 h 1300766"/>
                <a:gd name="connsiteX1" fmla="*/ 25758 w 1371600"/>
                <a:gd name="connsiteY1" fmla="*/ 392806 h 1300766"/>
                <a:gd name="connsiteX2" fmla="*/ 431443 w 1371600"/>
                <a:gd name="connsiteY2" fmla="*/ 708338 h 1300766"/>
                <a:gd name="connsiteX3" fmla="*/ 528034 w 1371600"/>
                <a:gd name="connsiteY3" fmla="*/ 1017431 h 1300766"/>
                <a:gd name="connsiteX4" fmla="*/ 811369 w 1371600"/>
                <a:gd name="connsiteY4" fmla="*/ 927279 h 1300766"/>
                <a:gd name="connsiteX5" fmla="*/ 972355 w 1371600"/>
                <a:gd name="connsiteY5" fmla="*/ 1101144 h 1300766"/>
                <a:gd name="connsiteX6" fmla="*/ 920840 w 1371600"/>
                <a:gd name="connsiteY6" fmla="*/ 1287887 h 1300766"/>
                <a:gd name="connsiteX7" fmla="*/ 1287888 w 1371600"/>
                <a:gd name="connsiteY7" fmla="*/ 1300766 h 1300766"/>
                <a:gd name="connsiteX8" fmla="*/ 1371600 w 1371600"/>
                <a:gd name="connsiteY8" fmla="*/ 19318 h 1300766"/>
                <a:gd name="connsiteX9" fmla="*/ 315533 w 1371600"/>
                <a:gd name="connsiteY9" fmla="*/ 25758 h 1300766"/>
                <a:gd name="connsiteX10" fmla="*/ 38637 w 1371600"/>
                <a:gd name="connsiteY10" fmla="*/ 0 h 130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600" h="1300766">
                  <a:moveTo>
                    <a:pt x="0" y="90152"/>
                  </a:moveTo>
                  <a:lnTo>
                    <a:pt x="25758" y="392806"/>
                  </a:lnTo>
                  <a:lnTo>
                    <a:pt x="431443" y="708338"/>
                  </a:lnTo>
                  <a:lnTo>
                    <a:pt x="528034" y="1017431"/>
                  </a:lnTo>
                  <a:lnTo>
                    <a:pt x="811369" y="927279"/>
                  </a:lnTo>
                  <a:lnTo>
                    <a:pt x="972355" y="1101144"/>
                  </a:lnTo>
                  <a:lnTo>
                    <a:pt x="920840" y="1287887"/>
                  </a:lnTo>
                  <a:lnTo>
                    <a:pt x="1287888" y="1300766"/>
                  </a:lnTo>
                  <a:lnTo>
                    <a:pt x="1371600" y="19318"/>
                  </a:lnTo>
                  <a:lnTo>
                    <a:pt x="315533" y="25758"/>
                  </a:lnTo>
                  <a:lnTo>
                    <a:pt x="38637" y="0"/>
                  </a:lnTo>
                </a:path>
              </a:pathLst>
            </a:cu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rial" panose="020B0604020202020204" pitchFamily="34" charset="0"/>
                <a:ea typeface="微软雅黑 Light" panose="020B0502040204020203" pitchFamily="34" charset="-122"/>
                <a:cs typeface="Arial Black" panose="020B0A04020102020204" pitchFamily="34" charset="0"/>
              </a:endParaRPr>
            </a:p>
          </p:txBody>
        </p:sp>
        <p:sp>
          <p:nvSpPr>
            <p:cNvPr id="7" name="任意多边形 6"/>
            <p:cNvSpPr/>
            <p:nvPr/>
          </p:nvSpPr>
          <p:spPr>
            <a:xfrm>
              <a:off x="1331639" y="2859781"/>
              <a:ext cx="709661" cy="623953"/>
            </a:xfrm>
            <a:custGeom>
              <a:avLst/>
              <a:gdLst>
                <a:gd name="connsiteX0" fmla="*/ 489397 w 1229932"/>
                <a:gd name="connsiteY0" fmla="*/ 470079 h 1210614"/>
                <a:gd name="connsiteX1" fmla="*/ 888642 w 1229932"/>
                <a:gd name="connsiteY1" fmla="*/ 528034 h 1210614"/>
                <a:gd name="connsiteX2" fmla="*/ 959476 w 1229932"/>
                <a:gd name="connsiteY2" fmla="*/ 850006 h 1210614"/>
                <a:gd name="connsiteX3" fmla="*/ 1229932 w 1229932"/>
                <a:gd name="connsiteY3" fmla="*/ 1062507 h 1210614"/>
                <a:gd name="connsiteX4" fmla="*/ 1191296 w 1229932"/>
                <a:gd name="connsiteY4" fmla="*/ 1204175 h 1210614"/>
                <a:gd name="connsiteX5" fmla="*/ 521594 w 1229932"/>
                <a:gd name="connsiteY5" fmla="*/ 1152659 h 1210614"/>
                <a:gd name="connsiteX6" fmla="*/ 218941 w 1229932"/>
                <a:gd name="connsiteY6" fmla="*/ 1210614 h 1210614"/>
                <a:gd name="connsiteX7" fmla="*/ 51516 w 1229932"/>
                <a:gd name="connsiteY7" fmla="*/ 631065 h 1210614"/>
                <a:gd name="connsiteX8" fmla="*/ 0 w 1229932"/>
                <a:gd name="connsiteY8" fmla="*/ 0 h 1210614"/>
                <a:gd name="connsiteX9" fmla="*/ 425003 w 1229932"/>
                <a:gd name="connsiteY9" fmla="*/ 109471 h 1210614"/>
                <a:gd name="connsiteX10" fmla="*/ 540913 w 1229932"/>
                <a:gd name="connsiteY10" fmla="*/ 502276 h 1210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9932" h="1210614">
                  <a:moveTo>
                    <a:pt x="489397" y="470079"/>
                  </a:moveTo>
                  <a:lnTo>
                    <a:pt x="888642" y="528034"/>
                  </a:lnTo>
                  <a:lnTo>
                    <a:pt x="959476" y="850006"/>
                  </a:lnTo>
                  <a:lnTo>
                    <a:pt x="1229932" y="1062507"/>
                  </a:lnTo>
                  <a:lnTo>
                    <a:pt x="1191296" y="1204175"/>
                  </a:lnTo>
                  <a:lnTo>
                    <a:pt x="521594" y="1152659"/>
                  </a:lnTo>
                  <a:lnTo>
                    <a:pt x="218941" y="1210614"/>
                  </a:lnTo>
                  <a:lnTo>
                    <a:pt x="51516" y="631065"/>
                  </a:lnTo>
                  <a:lnTo>
                    <a:pt x="0" y="0"/>
                  </a:lnTo>
                  <a:lnTo>
                    <a:pt x="425003" y="109471"/>
                  </a:lnTo>
                  <a:lnTo>
                    <a:pt x="540913" y="502276"/>
                  </a:lnTo>
                </a:path>
              </a:pathLst>
            </a:cu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rial" panose="020B0604020202020204" pitchFamily="34" charset="0"/>
                <a:ea typeface="微软雅黑 Light" panose="020B0502040204020203" pitchFamily="34" charset="-122"/>
                <a:cs typeface="Arial Black" panose="020B0A04020102020204" pitchFamily="34" charset="0"/>
              </a:endParaRPr>
            </a:p>
          </p:txBody>
        </p:sp>
      </p:grpSp>
      <p:pic>
        <p:nvPicPr>
          <p:cNvPr id="8195" name="Picture 3"/>
          <p:cNvPicPr>
            <a:picLocks noChangeAspect="1" noChangeArrowheads="1"/>
          </p:cNvPicPr>
          <p:nvPr/>
        </p:nvPicPr>
        <p:blipFill rotWithShape="1">
          <a:blip r:embed="rId3" cstate="screen"/>
          <a:srcRect/>
          <a:stretch>
            <a:fillRect/>
          </a:stretch>
        </p:blipFill>
        <p:spPr bwMode="auto">
          <a:xfrm>
            <a:off x="239350" y="1756583"/>
            <a:ext cx="3821527" cy="3191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rotWithShape="1">
          <a:blip r:embed="rId4" cstate="screen"/>
          <a:srcRect/>
          <a:stretch>
            <a:fillRect/>
          </a:stretch>
        </p:blipFill>
        <p:spPr bwMode="auto">
          <a:xfrm>
            <a:off x="7824193" y="1637764"/>
            <a:ext cx="2272129" cy="1897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rotWithShape="1">
          <a:blip r:embed="rId5" cstate="screen"/>
          <a:srcRect/>
          <a:stretch>
            <a:fillRect/>
          </a:stretch>
        </p:blipFill>
        <p:spPr bwMode="auto">
          <a:xfrm>
            <a:off x="8592278" y="3965310"/>
            <a:ext cx="1425829" cy="1190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直接箭头连接符 9"/>
          <p:cNvCxnSpPr/>
          <p:nvPr/>
        </p:nvCxnSpPr>
        <p:spPr>
          <a:xfrm>
            <a:off x="6768075" y="2084851"/>
            <a:ext cx="1152128" cy="96011"/>
          </a:xfrm>
          <a:prstGeom prst="straightConnector1">
            <a:avLst/>
          </a:prstGeom>
          <a:ln w="38100">
            <a:solidFill>
              <a:srgbClr val="00B0F0"/>
            </a:solidFill>
            <a:headEnd type="oval"/>
            <a:tailEnd type="arrow"/>
          </a:ln>
        </p:spPr>
        <p:style>
          <a:lnRef idx="1">
            <a:schemeClr val="accent6"/>
          </a:lnRef>
          <a:fillRef idx="0">
            <a:schemeClr val="accent6"/>
          </a:fillRef>
          <a:effectRef idx="0">
            <a:schemeClr val="accent6"/>
          </a:effectRef>
          <a:fontRef idx="minor">
            <a:schemeClr val="tx1"/>
          </a:fontRef>
        </p:style>
      </p:cxnSp>
      <p:cxnSp>
        <p:nvCxnSpPr>
          <p:cNvPr id="15" name="直接箭头连接符 14"/>
          <p:cNvCxnSpPr/>
          <p:nvPr/>
        </p:nvCxnSpPr>
        <p:spPr>
          <a:xfrm>
            <a:off x="5855773" y="4293096"/>
            <a:ext cx="2640495" cy="96011"/>
          </a:xfrm>
          <a:prstGeom prst="straightConnector1">
            <a:avLst/>
          </a:prstGeom>
          <a:ln w="38100">
            <a:solidFill>
              <a:srgbClr val="00B0F0"/>
            </a:solidFill>
            <a:headEnd type="oval"/>
            <a:tailEnd type="arrow"/>
          </a:ln>
        </p:spPr>
        <p:style>
          <a:lnRef idx="1">
            <a:schemeClr val="accent6"/>
          </a:lnRef>
          <a:fillRef idx="0">
            <a:schemeClr val="accent6"/>
          </a:fillRef>
          <a:effectRef idx="0">
            <a:schemeClr val="accent6"/>
          </a:effectRef>
          <a:fontRef idx="minor">
            <a:schemeClr val="tx1"/>
          </a:fontRef>
        </p:style>
      </p:cxnSp>
      <p:sp>
        <p:nvSpPr>
          <p:cNvPr id="14" name="TextBox 13"/>
          <p:cNvSpPr txBox="1"/>
          <p:nvPr/>
        </p:nvSpPr>
        <p:spPr>
          <a:xfrm>
            <a:off x="3224164" y="1024082"/>
            <a:ext cx="6647974" cy="461665"/>
          </a:xfrm>
          <a:prstGeom prst="rect">
            <a:avLst/>
          </a:prstGeom>
          <a:noFill/>
        </p:spPr>
        <p:txBody>
          <a:bodyPr wrap="none" rtlCol="0">
            <a:spAutoFit/>
          </a:bodyPr>
          <a:lstStyle/>
          <a:p>
            <a:r>
              <a:rPr lang="zh-CN" altLang="en-US" sz="2400" dirty="0">
                <a:latin typeface="微软雅黑 Light" panose="020B0502040204020203" pitchFamily="34" charset="-122"/>
                <a:ea typeface="微软雅黑 Light" panose="020B0502040204020203" pitchFamily="34" charset="-122"/>
                <a:cs typeface="Arial Black" panose="020B0A04020102020204" pitchFamily="34" charset="0"/>
              </a:rPr>
              <a:t>每一个碎片都可以再现整个影响，只是小了一点</a:t>
            </a:r>
          </a:p>
        </p:txBody>
      </p:sp>
      <p:sp>
        <p:nvSpPr>
          <p:cNvPr id="16" name="TextBox 15"/>
          <p:cNvSpPr txBox="1"/>
          <p:nvPr/>
        </p:nvSpPr>
        <p:spPr>
          <a:xfrm>
            <a:off x="815414" y="804039"/>
            <a:ext cx="2101857" cy="666786"/>
          </a:xfrm>
          <a:prstGeom prst="rect">
            <a:avLst/>
          </a:prstGeom>
          <a:noFill/>
        </p:spPr>
        <p:txBody>
          <a:bodyPr wrap="none" rtlCol="0">
            <a:spAutoFit/>
          </a:bodyPr>
          <a:lstStyle/>
          <a:p>
            <a:r>
              <a:rPr lang="zh-CN" altLang="en-US" sz="3735"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神奇之处</a:t>
            </a:r>
          </a:p>
        </p:txBody>
      </p:sp>
      <p:sp>
        <p:nvSpPr>
          <p:cNvPr id="17" name="矩形 16"/>
          <p:cNvSpPr/>
          <p:nvPr/>
        </p:nvSpPr>
        <p:spPr>
          <a:xfrm>
            <a:off x="431371" y="5445224"/>
            <a:ext cx="9985109" cy="1200329"/>
          </a:xfrm>
          <a:prstGeom prst="rect">
            <a:avLst/>
          </a:prstGeom>
        </p:spPr>
        <p:txBody>
          <a:bodyPr wrap="square">
            <a:spAutoFit/>
          </a:bodyPr>
          <a:lstStyle/>
          <a:p>
            <a:r>
              <a:rPr lang="zh-CN" altLang="en-US" sz="2400" dirty="0" smtClean="0">
                <a:latin typeface="微软雅黑 Light" panose="020B0502040204020203" pitchFamily="34" charset="-122"/>
                <a:ea typeface="微软雅黑 Light" panose="020B0502040204020203" pitchFamily="34" charset="-122"/>
                <a:cs typeface="Arial Black" panose="020B0A04020102020204" pitchFamily="34" charset="0"/>
              </a:rPr>
              <a:t>为什么？</a:t>
            </a:r>
            <a:r>
              <a:rPr lang="zh-CN" altLang="en-US" sz="2400" dirty="0">
                <a:latin typeface="微软雅黑 Light" panose="020B0502040204020203" pitchFamily="34" charset="-122"/>
                <a:ea typeface="微软雅黑 Light" panose="020B0502040204020203" pitchFamily="34" charset="-122"/>
                <a:cs typeface="Arial Black" panose="020B0A04020102020204" pitchFamily="34" charset="0"/>
              </a:rPr>
              <a:t>因为全息照片的每一小部分都包含着</a:t>
            </a:r>
            <a:r>
              <a:rPr lang="zh-CN" altLang="en-US" sz="24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整体的信息</a:t>
            </a:r>
            <a:r>
              <a:rPr lang="en-US" altLang="zh-CN" sz="2400" dirty="0" smtClean="0">
                <a:latin typeface="微软雅黑 Light" panose="020B0502040204020203" pitchFamily="34" charset="-122"/>
                <a:ea typeface="微软雅黑 Light" panose="020B0502040204020203" pitchFamily="34" charset="-122"/>
                <a:cs typeface="Arial Black" panose="020B0A04020102020204" pitchFamily="34" charset="0"/>
              </a:rPr>
              <a:t>——</a:t>
            </a:r>
            <a:r>
              <a:rPr lang="zh-CN" altLang="en-US" sz="24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结构信息</a:t>
            </a:r>
            <a:r>
              <a:rPr lang="zh-CN" altLang="en-US" sz="2400" dirty="0" smtClean="0">
                <a:latin typeface="微软雅黑 Light" panose="020B0502040204020203" pitchFamily="34" charset="-122"/>
                <a:ea typeface="微软雅黑 Light" panose="020B0502040204020203" pitchFamily="34" charset="-122"/>
                <a:cs typeface="Arial Black" panose="020B0A04020102020204" pitchFamily="34" charset="0"/>
              </a:rPr>
              <a:t>。</a:t>
            </a:r>
            <a:endParaRPr lang="zh-CN" altLang="en-US" sz="2400" dirty="0">
              <a:latin typeface="微软雅黑 Light" panose="020B0502040204020203" pitchFamily="34" charset="-122"/>
              <a:ea typeface="微软雅黑 Light" panose="020B0502040204020203" pitchFamily="34" charset="-122"/>
              <a:cs typeface="Arial Black" panose="020B0A04020102020204" pitchFamily="34" charset="0"/>
            </a:endParaRPr>
          </a:p>
          <a:p>
            <a:r>
              <a:rPr lang="zh-CN" altLang="en-US" sz="2400" dirty="0">
                <a:latin typeface="微软雅黑 Light" panose="020B0502040204020203" pitchFamily="34" charset="-122"/>
                <a:ea typeface="微软雅黑 Light" panose="020B0502040204020203" pitchFamily="34" charset="-122"/>
                <a:cs typeface="Arial Black" panose="020B0A04020102020204" pitchFamily="34" charset="0"/>
              </a:rPr>
              <a:t>这就是</a:t>
            </a:r>
            <a:r>
              <a:rPr lang="zh-CN" altLang="en-US" sz="2400" dirty="0" smtClean="0">
                <a:latin typeface="微软雅黑 Light" panose="020B0502040204020203" pitchFamily="34" charset="-122"/>
                <a:ea typeface="微软雅黑 Light" panose="020B0502040204020203" pitchFamily="34" charset="-122"/>
                <a:cs typeface="Arial Black" panose="020B0A04020102020204" pitchFamily="34" charset="0"/>
              </a:rPr>
              <a:t>“</a:t>
            </a:r>
            <a:r>
              <a:rPr lang="zh-CN" altLang="en-US" sz="2400" dirty="0" smtClean="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a:t>
            </a:r>
            <a:r>
              <a:rPr lang="zh-CN" altLang="en-US" sz="2400" dirty="0" smtClean="0">
                <a:latin typeface="微软雅黑 Light" panose="020B0502040204020203" pitchFamily="34" charset="-122"/>
                <a:ea typeface="微软雅黑 Light" panose="020B0502040204020203" pitchFamily="34" charset="-122"/>
                <a:cs typeface="Arial Black" panose="020B0A04020102020204" pitchFamily="34" charset="0"/>
              </a:rPr>
              <a:t>”</a:t>
            </a:r>
            <a:r>
              <a:rPr lang="en-US" altLang="zh-CN" sz="2400" dirty="0">
                <a:latin typeface="微软雅黑 Light" panose="020B0502040204020203" pitchFamily="34" charset="-122"/>
                <a:ea typeface="微软雅黑 Light" panose="020B0502040204020203" pitchFamily="34" charset="-122"/>
                <a:cs typeface="Arial Black" panose="020B0A04020102020204" pitchFamily="34" charset="0"/>
              </a:rPr>
              <a:t>——</a:t>
            </a:r>
            <a:r>
              <a:rPr lang="zh-CN" altLang="en-US" sz="24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全局信息</a:t>
            </a:r>
            <a:r>
              <a:rPr lang="zh-CN" altLang="en-US" sz="2400" dirty="0" smtClean="0">
                <a:latin typeface="微软雅黑 Light" panose="020B0502040204020203" pitchFamily="34" charset="-122"/>
                <a:ea typeface="微软雅黑 Light" panose="020B0502040204020203" pitchFamily="34" charset="-122"/>
                <a:cs typeface="Arial Black" panose="020B0A04020102020204" pitchFamily="34" charset="0"/>
              </a:rPr>
              <a:t>！</a:t>
            </a:r>
            <a:endParaRPr lang="zh-CN" altLang="en-US" sz="2400" dirty="0">
              <a:latin typeface="微软雅黑 Light" panose="020B0502040204020203" pitchFamily="34" charset="-122"/>
              <a:ea typeface="微软雅黑 Light" panose="020B0502040204020203" pitchFamily="34" charset="-122"/>
              <a:cs typeface="Arial Black" panose="020B0A04020102020204" pitchFamily="34" charset="0"/>
            </a:endParaRPr>
          </a:p>
          <a:p>
            <a:r>
              <a:rPr lang="zh-CN" altLang="en-US" sz="2400" dirty="0">
                <a:latin typeface="微软雅黑 Light" panose="020B0502040204020203" pitchFamily="34" charset="-122"/>
                <a:ea typeface="微软雅黑 Light" panose="020B0502040204020203" pitchFamily="34" charset="-122"/>
                <a:cs typeface="Arial Black" panose="020B0A04020102020204" pitchFamily="34" charset="0"/>
              </a:rPr>
              <a:t>整体包含于部分，部分就是整体，较小的整体：全息系统论的基本思想。</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623392" y="548680"/>
            <a:ext cx="9505056" cy="5184576"/>
          </a:xfrm>
          <a:prstGeom prst="rect">
            <a:avLst/>
          </a:prstGeom>
        </p:spPr>
      </p:pic>
      <p:sp>
        <p:nvSpPr>
          <p:cNvPr id="2" name="矩形 1"/>
          <p:cNvSpPr/>
          <p:nvPr/>
        </p:nvSpPr>
        <p:spPr>
          <a:xfrm>
            <a:off x="10704512" y="0"/>
            <a:ext cx="1487488" cy="68580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4265"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17" name="矩形 16"/>
          <p:cNvSpPr/>
          <p:nvPr/>
        </p:nvSpPr>
        <p:spPr>
          <a:xfrm>
            <a:off x="239350" y="6077809"/>
            <a:ext cx="9985109" cy="584775"/>
          </a:xfrm>
          <a:prstGeom prst="rect">
            <a:avLst/>
          </a:prstGeom>
        </p:spPr>
        <p:txBody>
          <a:bodyPr wrap="square">
            <a:spAutoFit/>
          </a:bodyPr>
          <a:lstStyle/>
          <a:p>
            <a:pPr algn="ctr"/>
            <a:r>
              <a:rPr lang="zh-CN" altLang="en-US" sz="32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整体包含于部分，部分就是整体，较小的整体</a:t>
            </a:r>
            <a:endParaRPr lang="zh-CN" altLang="en-US" sz="3200" dirty="0">
              <a:latin typeface="微软雅黑 Light" panose="020B0502040204020203" pitchFamily="34" charset="-122"/>
              <a:ea typeface="微软雅黑 Light" panose="020B0502040204020203" pitchFamily="34" charset="-122"/>
              <a:cs typeface="Arial Black" panose="020B0A04020102020204" pitchFamily="34" charset="0"/>
            </a:endParaRPr>
          </a:p>
        </p:txBody>
      </p:sp>
      <p:sp>
        <p:nvSpPr>
          <p:cNvPr id="6" name="文本框 5"/>
          <p:cNvSpPr txBox="1"/>
          <p:nvPr/>
        </p:nvSpPr>
        <p:spPr>
          <a:xfrm>
            <a:off x="703747" y="740701"/>
            <a:ext cx="4498347" cy="666786"/>
          </a:xfrm>
          <a:prstGeom prst="rect">
            <a:avLst/>
          </a:prstGeom>
          <a:noFill/>
        </p:spPr>
        <p:txBody>
          <a:bodyPr wrap="none" rtlCol="0">
            <a:spAutoFit/>
          </a:bodyPr>
          <a:lstStyle/>
          <a:p>
            <a:r>
              <a:rPr lang="zh-CN" altLang="en-US" sz="3735"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将照片用碎纸机切碎</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04512" y="0"/>
            <a:ext cx="1487488" cy="68580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4265"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17" name="矩形 16"/>
          <p:cNvSpPr/>
          <p:nvPr/>
        </p:nvSpPr>
        <p:spPr>
          <a:xfrm>
            <a:off x="239350" y="6077809"/>
            <a:ext cx="9985109" cy="584775"/>
          </a:xfrm>
          <a:prstGeom prst="rect">
            <a:avLst/>
          </a:prstGeom>
        </p:spPr>
        <p:txBody>
          <a:bodyPr wrap="square">
            <a:spAutoFit/>
          </a:bodyPr>
          <a:lstStyle/>
          <a:p>
            <a:pPr algn="ctr"/>
            <a:r>
              <a:rPr lang="zh-CN" altLang="en-US" sz="32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整体包含于部分，部分就是整体，较小的整体</a:t>
            </a:r>
            <a:endParaRPr lang="zh-CN" altLang="en-US" sz="3200" dirty="0">
              <a:latin typeface="微软雅黑 Light" panose="020B0502040204020203" pitchFamily="34" charset="-122"/>
              <a:ea typeface="微软雅黑 Light" panose="020B0502040204020203" pitchFamily="34" charset="-122"/>
              <a:cs typeface="Arial Black" panose="020B0A04020102020204" pitchFamily="34" charset="0"/>
            </a:endParaRPr>
          </a:p>
        </p:txBody>
      </p:sp>
      <p:sp>
        <p:nvSpPr>
          <p:cNvPr id="6" name="文本框 5"/>
          <p:cNvSpPr txBox="1"/>
          <p:nvPr/>
        </p:nvSpPr>
        <p:spPr>
          <a:xfrm>
            <a:off x="703747" y="740701"/>
            <a:ext cx="4498347" cy="666786"/>
          </a:xfrm>
          <a:prstGeom prst="rect">
            <a:avLst/>
          </a:prstGeom>
          <a:noFill/>
        </p:spPr>
        <p:txBody>
          <a:bodyPr wrap="none" rtlCol="0">
            <a:spAutoFit/>
          </a:bodyPr>
          <a:lstStyle/>
          <a:p>
            <a:r>
              <a:rPr lang="zh-CN" altLang="en-US" sz="3735"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将照片用碎纸机切碎</a:t>
            </a:r>
          </a:p>
        </p:txBody>
      </p:sp>
      <p:pic>
        <p:nvPicPr>
          <p:cNvPr id="4" name="图片 3"/>
          <p:cNvPicPr>
            <a:picLocks noChangeAspect="1"/>
          </p:cNvPicPr>
          <p:nvPr/>
        </p:nvPicPr>
        <p:blipFill rotWithShape="1">
          <a:blip r:embed="rId2" cstate="screen"/>
          <a:srcRect/>
          <a:stretch>
            <a:fillRect/>
          </a:stretch>
        </p:blipFill>
        <p:spPr>
          <a:xfrm>
            <a:off x="889623" y="1796221"/>
            <a:ext cx="4677859" cy="362269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8" name="组合 7"/>
          <p:cNvGrpSpPr/>
          <p:nvPr/>
        </p:nvGrpSpPr>
        <p:grpSpPr>
          <a:xfrm>
            <a:off x="679290" y="1796819"/>
            <a:ext cx="5088565" cy="3456384"/>
            <a:chOff x="461761" y="1347614"/>
            <a:chExt cx="3816424" cy="2592288"/>
          </a:xfrm>
        </p:grpSpPr>
        <p:cxnSp>
          <p:nvCxnSpPr>
            <p:cNvPr id="7" name="直接连接符 6"/>
            <p:cNvCxnSpPr/>
            <p:nvPr/>
          </p:nvCxnSpPr>
          <p:spPr>
            <a:xfrm>
              <a:off x="461761" y="1347614"/>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61761" y="1500102"/>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61761" y="1652590"/>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61761" y="1805078"/>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61761" y="1957566"/>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61761" y="2110054"/>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61761" y="2262542"/>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61761" y="2415030"/>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61761" y="2567518"/>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61761" y="2720006"/>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461761" y="2872494"/>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461761" y="3024982"/>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61761" y="3177470"/>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461761" y="3329958"/>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461761" y="3482446"/>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61761" y="3634934"/>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61761" y="3787422"/>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61761" y="3939902"/>
              <a:ext cx="381642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rot="5400000">
            <a:off x="1095671" y="1487910"/>
            <a:ext cx="4154011" cy="4224469"/>
            <a:chOff x="461761" y="1347614"/>
            <a:chExt cx="3816424" cy="2592288"/>
          </a:xfrm>
        </p:grpSpPr>
        <p:cxnSp>
          <p:nvCxnSpPr>
            <p:cNvPr id="28" name="直接连接符 27"/>
            <p:cNvCxnSpPr/>
            <p:nvPr/>
          </p:nvCxnSpPr>
          <p:spPr>
            <a:xfrm>
              <a:off x="461761" y="1347614"/>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461761" y="1500102"/>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61761" y="1652590"/>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61761" y="1805078"/>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461761" y="1957566"/>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461761" y="2110054"/>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61761" y="2262542"/>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461761" y="2415030"/>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461761" y="2567518"/>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461761" y="2720006"/>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461761" y="2872494"/>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461761" y="3024982"/>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461761" y="3177470"/>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461761" y="3329958"/>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461761" y="3482446"/>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461761" y="3634934"/>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461761" y="3787422"/>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61761" y="3939902"/>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grpSp>
      <p:pic>
        <p:nvPicPr>
          <p:cNvPr id="53" name="图片 52"/>
          <p:cNvPicPr/>
          <p:nvPr/>
        </p:nvPicPr>
        <p:blipFill>
          <a:blip r:embed="rId3">
            <a:duotone>
              <a:prstClr val="black"/>
              <a:schemeClr val="tx2">
                <a:tint val="45000"/>
                <a:satMod val="400000"/>
              </a:schemeClr>
            </a:duotone>
          </a:blip>
          <a:stretch>
            <a:fillRect/>
          </a:stretch>
        </p:blipFill>
        <p:spPr>
          <a:xfrm>
            <a:off x="794334" y="1645825"/>
            <a:ext cx="5005169" cy="768000"/>
          </a:xfrm>
          <a:prstGeom prst="rect">
            <a:avLst/>
          </a:prstGeom>
        </p:spPr>
      </p:pic>
      <p:pic>
        <p:nvPicPr>
          <p:cNvPr id="54" name="图片 53"/>
          <p:cNvPicPr/>
          <p:nvPr/>
        </p:nvPicPr>
        <p:blipFill>
          <a:blip r:embed="rId3">
            <a:duotone>
              <a:prstClr val="black"/>
              <a:schemeClr val="tx2">
                <a:tint val="45000"/>
                <a:satMod val="400000"/>
              </a:schemeClr>
            </a:duotone>
          </a:blip>
          <a:stretch>
            <a:fillRect/>
          </a:stretch>
        </p:blipFill>
        <p:spPr>
          <a:xfrm>
            <a:off x="790788" y="2063605"/>
            <a:ext cx="5005169" cy="768000"/>
          </a:xfrm>
          <a:prstGeom prst="rect">
            <a:avLst/>
          </a:prstGeom>
        </p:spPr>
      </p:pic>
      <p:pic>
        <p:nvPicPr>
          <p:cNvPr id="55" name="图片 54"/>
          <p:cNvPicPr/>
          <p:nvPr/>
        </p:nvPicPr>
        <p:blipFill>
          <a:blip r:embed="rId3">
            <a:duotone>
              <a:prstClr val="black"/>
              <a:schemeClr val="tx2">
                <a:tint val="45000"/>
                <a:satMod val="400000"/>
              </a:schemeClr>
            </a:duotone>
          </a:blip>
          <a:stretch>
            <a:fillRect/>
          </a:stretch>
        </p:blipFill>
        <p:spPr>
          <a:xfrm>
            <a:off x="794334" y="2460744"/>
            <a:ext cx="5005169" cy="768000"/>
          </a:xfrm>
          <a:prstGeom prst="rect">
            <a:avLst/>
          </a:prstGeom>
        </p:spPr>
      </p:pic>
      <p:pic>
        <p:nvPicPr>
          <p:cNvPr id="56" name="图片 55"/>
          <p:cNvPicPr/>
          <p:nvPr/>
        </p:nvPicPr>
        <p:blipFill>
          <a:blip r:embed="rId3">
            <a:duotone>
              <a:prstClr val="black"/>
              <a:schemeClr val="tx2">
                <a:tint val="45000"/>
                <a:satMod val="400000"/>
              </a:schemeClr>
            </a:duotone>
          </a:blip>
          <a:stretch>
            <a:fillRect/>
          </a:stretch>
        </p:blipFill>
        <p:spPr>
          <a:xfrm>
            <a:off x="815414" y="2923716"/>
            <a:ext cx="5005169" cy="768000"/>
          </a:xfrm>
          <a:prstGeom prst="rect">
            <a:avLst/>
          </a:prstGeom>
        </p:spPr>
      </p:pic>
      <p:pic>
        <p:nvPicPr>
          <p:cNvPr id="57" name="图片 56"/>
          <p:cNvPicPr/>
          <p:nvPr/>
        </p:nvPicPr>
        <p:blipFill>
          <a:blip r:embed="rId3">
            <a:duotone>
              <a:prstClr val="black"/>
              <a:schemeClr val="tx2">
                <a:tint val="45000"/>
                <a:satMod val="400000"/>
              </a:schemeClr>
            </a:duotone>
          </a:blip>
          <a:stretch>
            <a:fillRect/>
          </a:stretch>
        </p:blipFill>
        <p:spPr>
          <a:xfrm>
            <a:off x="794334" y="3275663"/>
            <a:ext cx="5005169" cy="768000"/>
          </a:xfrm>
          <a:prstGeom prst="rect">
            <a:avLst/>
          </a:prstGeom>
        </p:spPr>
      </p:pic>
      <p:pic>
        <p:nvPicPr>
          <p:cNvPr id="58" name="图片 57"/>
          <p:cNvPicPr/>
          <p:nvPr/>
        </p:nvPicPr>
        <p:blipFill>
          <a:blip r:embed="rId3">
            <a:duotone>
              <a:prstClr val="black"/>
              <a:schemeClr val="tx2">
                <a:tint val="45000"/>
                <a:satMod val="400000"/>
              </a:schemeClr>
            </a:duotone>
          </a:blip>
          <a:stretch>
            <a:fillRect/>
          </a:stretch>
        </p:blipFill>
        <p:spPr>
          <a:xfrm>
            <a:off x="802798" y="3688275"/>
            <a:ext cx="5005169" cy="768000"/>
          </a:xfrm>
          <a:prstGeom prst="rect">
            <a:avLst/>
          </a:prstGeom>
        </p:spPr>
      </p:pic>
      <p:pic>
        <p:nvPicPr>
          <p:cNvPr id="59" name="图片 58"/>
          <p:cNvPicPr/>
          <p:nvPr/>
        </p:nvPicPr>
        <p:blipFill>
          <a:blip r:embed="rId3">
            <a:duotone>
              <a:prstClr val="black"/>
              <a:schemeClr val="tx2">
                <a:tint val="45000"/>
                <a:satMod val="400000"/>
              </a:schemeClr>
            </a:duotone>
          </a:blip>
          <a:stretch>
            <a:fillRect/>
          </a:stretch>
        </p:blipFill>
        <p:spPr>
          <a:xfrm>
            <a:off x="794334" y="4090581"/>
            <a:ext cx="5005169" cy="768000"/>
          </a:xfrm>
          <a:prstGeom prst="rect">
            <a:avLst/>
          </a:prstGeom>
        </p:spPr>
      </p:pic>
      <p:pic>
        <p:nvPicPr>
          <p:cNvPr id="60" name="图片 59"/>
          <p:cNvPicPr/>
          <p:nvPr/>
        </p:nvPicPr>
        <p:blipFill>
          <a:blip r:embed="rId3">
            <a:duotone>
              <a:prstClr val="black"/>
              <a:schemeClr val="tx2">
                <a:tint val="45000"/>
                <a:satMod val="400000"/>
              </a:schemeClr>
            </a:duotone>
          </a:blip>
          <a:stretch>
            <a:fillRect/>
          </a:stretch>
        </p:blipFill>
        <p:spPr>
          <a:xfrm>
            <a:off x="815413" y="4495804"/>
            <a:ext cx="5005169" cy="768000"/>
          </a:xfrm>
          <a:prstGeom prst="rect">
            <a:avLst/>
          </a:prstGeom>
        </p:spPr>
      </p:pic>
      <p:pic>
        <p:nvPicPr>
          <p:cNvPr id="61" name="图片 60"/>
          <p:cNvPicPr/>
          <p:nvPr/>
        </p:nvPicPr>
        <p:blipFill>
          <a:blip r:embed="rId3">
            <a:duotone>
              <a:prstClr val="black"/>
              <a:schemeClr val="tx2">
                <a:tint val="45000"/>
                <a:satMod val="400000"/>
              </a:schemeClr>
            </a:duotone>
          </a:blip>
          <a:stretch>
            <a:fillRect/>
          </a:stretch>
        </p:blipFill>
        <p:spPr>
          <a:xfrm>
            <a:off x="794334" y="4905499"/>
            <a:ext cx="5005169" cy="768000"/>
          </a:xfrm>
          <a:prstGeom prst="rect">
            <a:avLst/>
          </a:prstGeom>
        </p:spPr>
      </p:pic>
      <p:pic>
        <p:nvPicPr>
          <p:cNvPr id="62" name="图片 61"/>
          <p:cNvPicPr>
            <a:picLocks noChangeAspect="1"/>
          </p:cNvPicPr>
          <p:nvPr/>
        </p:nvPicPr>
        <p:blipFill rotWithShape="1">
          <a:blip r:embed="rId4" cstate="screen"/>
          <a:srcRect/>
          <a:stretch>
            <a:fillRect/>
          </a:stretch>
        </p:blipFill>
        <p:spPr>
          <a:xfrm>
            <a:off x="6039784" y="2003516"/>
            <a:ext cx="1975363" cy="1469059"/>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3" name="图片 62"/>
          <p:cNvPicPr>
            <a:picLocks noChangeAspect="1"/>
          </p:cNvPicPr>
          <p:nvPr/>
        </p:nvPicPr>
        <p:blipFill rotWithShape="1">
          <a:blip r:embed="rId4" cstate="screen"/>
          <a:srcRect/>
          <a:stretch>
            <a:fillRect/>
          </a:stretch>
        </p:blipFill>
        <p:spPr>
          <a:xfrm>
            <a:off x="8262793" y="2003516"/>
            <a:ext cx="1975363" cy="1469059"/>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4" name="图片 63"/>
          <p:cNvPicPr>
            <a:picLocks noChangeAspect="1"/>
          </p:cNvPicPr>
          <p:nvPr/>
        </p:nvPicPr>
        <p:blipFill rotWithShape="1">
          <a:blip r:embed="rId4" cstate="screen"/>
          <a:srcRect/>
          <a:stretch>
            <a:fillRect/>
          </a:stretch>
        </p:blipFill>
        <p:spPr>
          <a:xfrm>
            <a:off x="6039784" y="3739943"/>
            <a:ext cx="1975363" cy="1469059"/>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5" name="图片 64"/>
          <p:cNvPicPr>
            <a:picLocks noChangeAspect="1"/>
          </p:cNvPicPr>
          <p:nvPr/>
        </p:nvPicPr>
        <p:blipFill rotWithShape="1">
          <a:blip r:embed="rId4" cstate="screen"/>
          <a:srcRect/>
          <a:stretch>
            <a:fillRect/>
          </a:stretch>
        </p:blipFill>
        <p:spPr>
          <a:xfrm>
            <a:off x="8262793" y="3739943"/>
            <a:ext cx="1975363" cy="1469059"/>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6" name="文本框 65"/>
          <p:cNvSpPr txBox="1"/>
          <p:nvPr/>
        </p:nvSpPr>
        <p:spPr>
          <a:xfrm>
            <a:off x="7347011" y="2607418"/>
            <a:ext cx="686406" cy="995209"/>
          </a:xfrm>
          <a:prstGeom prst="rect">
            <a:avLst/>
          </a:prstGeom>
          <a:noFill/>
        </p:spPr>
        <p:txBody>
          <a:bodyPr wrap="none" rtlCol="0">
            <a:spAutoFit/>
          </a:bodyPr>
          <a:lstStyle/>
          <a:p>
            <a:r>
              <a:rPr lang="en-US" altLang="zh-CN" sz="5865" dirty="0">
                <a:solidFill>
                  <a:schemeClr val="bg1">
                    <a:lumMod val="65000"/>
                  </a:schemeClr>
                </a:solidFill>
                <a:latin typeface="Arial Black" panose="020B0A04020102020204" pitchFamily="34" charset="0"/>
                <a:ea typeface="微软雅黑" panose="020B0503020204020204" pitchFamily="34" charset="-122"/>
                <a:cs typeface="Arial Black" panose="020B0A04020102020204" pitchFamily="34" charset="0"/>
              </a:rPr>
              <a:t>1</a:t>
            </a:r>
            <a:endParaRPr lang="zh-CN" altLang="en-US" sz="5865" dirty="0">
              <a:solidFill>
                <a:schemeClr val="bg1">
                  <a:lumMod val="65000"/>
                </a:schemeClr>
              </a:solidFill>
              <a:latin typeface="Arial Black" panose="020B0A04020102020204" pitchFamily="34" charset="0"/>
              <a:ea typeface="微软雅黑" panose="020B0503020204020204" pitchFamily="34" charset="-122"/>
              <a:cs typeface="Arial Black" panose="020B0A04020102020204" pitchFamily="34" charset="0"/>
            </a:endParaRPr>
          </a:p>
        </p:txBody>
      </p:sp>
      <p:sp>
        <p:nvSpPr>
          <p:cNvPr id="67" name="文本框 66"/>
          <p:cNvSpPr txBox="1"/>
          <p:nvPr/>
        </p:nvSpPr>
        <p:spPr>
          <a:xfrm>
            <a:off x="9580503" y="2607418"/>
            <a:ext cx="686406" cy="995209"/>
          </a:xfrm>
          <a:prstGeom prst="rect">
            <a:avLst/>
          </a:prstGeom>
          <a:noFill/>
        </p:spPr>
        <p:txBody>
          <a:bodyPr wrap="none" rtlCol="0">
            <a:spAutoFit/>
          </a:bodyPr>
          <a:lstStyle/>
          <a:p>
            <a:r>
              <a:rPr lang="en-US" altLang="zh-CN" sz="5865" dirty="0">
                <a:solidFill>
                  <a:schemeClr val="bg1">
                    <a:lumMod val="65000"/>
                  </a:schemeClr>
                </a:solidFill>
                <a:latin typeface="Arial Black" panose="020B0A04020102020204" pitchFamily="34" charset="0"/>
                <a:ea typeface="微软雅黑" panose="020B0503020204020204" pitchFamily="34" charset="-122"/>
                <a:cs typeface="Arial Black" panose="020B0A04020102020204" pitchFamily="34" charset="0"/>
              </a:rPr>
              <a:t>2</a:t>
            </a:r>
            <a:endParaRPr lang="zh-CN" altLang="en-US" sz="5865" dirty="0">
              <a:solidFill>
                <a:schemeClr val="bg1">
                  <a:lumMod val="65000"/>
                </a:schemeClr>
              </a:solidFill>
              <a:latin typeface="Arial Black" panose="020B0A04020102020204" pitchFamily="34" charset="0"/>
              <a:ea typeface="微软雅黑" panose="020B0503020204020204" pitchFamily="34" charset="-122"/>
              <a:cs typeface="Arial Black" panose="020B0A04020102020204" pitchFamily="34" charset="0"/>
            </a:endParaRPr>
          </a:p>
        </p:txBody>
      </p:sp>
      <p:sp>
        <p:nvSpPr>
          <p:cNvPr id="68" name="文本框 67"/>
          <p:cNvSpPr txBox="1"/>
          <p:nvPr/>
        </p:nvSpPr>
        <p:spPr>
          <a:xfrm>
            <a:off x="9580503" y="4348981"/>
            <a:ext cx="686406" cy="995209"/>
          </a:xfrm>
          <a:prstGeom prst="rect">
            <a:avLst/>
          </a:prstGeom>
          <a:noFill/>
        </p:spPr>
        <p:txBody>
          <a:bodyPr wrap="none" rtlCol="0">
            <a:spAutoFit/>
          </a:bodyPr>
          <a:lstStyle/>
          <a:p>
            <a:r>
              <a:rPr lang="en-US" altLang="zh-CN" sz="5865" dirty="0">
                <a:solidFill>
                  <a:schemeClr val="bg1">
                    <a:lumMod val="65000"/>
                  </a:schemeClr>
                </a:solidFill>
                <a:latin typeface="Arial Black" panose="020B0A04020102020204" pitchFamily="34" charset="0"/>
                <a:ea typeface="微软雅黑" panose="020B0503020204020204" pitchFamily="34" charset="-122"/>
                <a:cs typeface="Arial Black" panose="020B0A04020102020204" pitchFamily="34" charset="0"/>
              </a:rPr>
              <a:t>4</a:t>
            </a:r>
            <a:endParaRPr lang="zh-CN" altLang="en-US" sz="5865" dirty="0">
              <a:solidFill>
                <a:schemeClr val="bg1">
                  <a:lumMod val="65000"/>
                </a:schemeClr>
              </a:solidFill>
              <a:latin typeface="Arial Black" panose="020B0A04020102020204" pitchFamily="34" charset="0"/>
              <a:ea typeface="微软雅黑" panose="020B0503020204020204" pitchFamily="34" charset="-122"/>
              <a:cs typeface="Arial Black" panose="020B0A04020102020204" pitchFamily="34" charset="0"/>
            </a:endParaRPr>
          </a:p>
        </p:txBody>
      </p:sp>
      <p:sp>
        <p:nvSpPr>
          <p:cNvPr id="69" name="文本框 68"/>
          <p:cNvSpPr txBox="1"/>
          <p:nvPr/>
        </p:nvSpPr>
        <p:spPr>
          <a:xfrm>
            <a:off x="7347011" y="4348981"/>
            <a:ext cx="686406" cy="995209"/>
          </a:xfrm>
          <a:prstGeom prst="rect">
            <a:avLst/>
          </a:prstGeom>
          <a:noFill/>
        </p:spPr>
        <p:txBody>
          <a:bodyPr wrap="none" rtlCol="0">
            <a:spAutoFit/>
          </a:bodyPr>
          <a:lstStyle/>
          <a:p>
            <a:r>
              <a:rPr lang="en-US" altLang="zh-CN" sz="5865" dirty="0">
                <a:solidFill>
                  <a:schemeClr val="bg1">
                    <a:lumMod val="65000"/>
                  </a:schemeClr>
                </a:solidFill>
                <a:latin typeface="Arial Black" panose="020B0A04020102020204" pitchFamily="34" charset="0"/>
                <a:ea typeface="微软雅黑" panose="020B0503020204020204" pitchFamily="34" charset="-122"/>
                <a:cs typeface="Arial Black" panose="020B0A04020102020204" pitchFamily="34" charset="0"/>
              </a:rPr>
              <a:t>3</a:t>
            </a:r>
            <a:endParaRPr lang="zh-CN" altLang="en-US" sz="5865" dirty="0">
              <a:solidFill>
                <a:schemeClr val="bg1">
                  <a:lumMod val="65000"/>
                </a:schemeClr>
              </a:solidFill>
              <a:latin typeface="Arial Black" panose="020B0A04020102020204" pitchFamily="34" charset="0"/>
              <a:ea typeface="微软雅黑" panose="020B0503020204020204" pitchFamily="34" charset="-122"/>
              <a:cs typeface="Arial Black" panose="020B0A04020102020204" pitchFamily="34" charset="0"/>
            </a:endParaRPr>
          </a:p>
        </p:txBody>
      </p:sp>
      <p:sp>
        <p:nvSpPr>
          <p:cNvPr id="70" name="矩形 69"/>
          <p:cNvSpPr/>
          <p:nvPr/>
        </p:nvSpPr>
        <p:spPr>
          <a:xfrm>
            <a:off x="1060442" y="1796808"/>
            <a:ext cx="496985" cy="406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65000"/>
                  <a:lumOff val="35000"/>
                </a:schemeClr>
              </a:solidFill>
              <a:latin typeface="Arial" panose="020B0604020202020204" pitchFamily="34" charset="0"/>
              <a:ea typeface="微软雅黑" panose="020B0503020204020204" pitchFamily="34" charset="-122"/>
              <a:cs typeface="Arial Black" panose="020B0A04020102020204" pitchFamily="34" charset="0"/>
            </a:endParaRPr>
          </a:p>
        </p:txBody>
      </p:sp>
      <p:sp>
        <p:nvSpPr>
          <p:cNvPr id="71" name="矩形 70"/>
          <p:cNvSpPr/>
          <p:nvPr/>
        </p:nvSpPr>
        <p:spPr>
          <a:xfrm>
            <a:off x="1554130" y="1796808"/>
            <a:ext cx="496985" cy="406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65000"/>
                  <a:lumOff val="35000"/>
                </a:schemeClr>
              </a:solidFill>
              <a:latin typeface="Arial" panose="020B0604020202020204" pitchFamily="34" charset="0"/>
              <a:ea typeface="微软雅黑" panose="020B0503020204020204" pitchFamily="34" charset="-122"/>
              <a:cs typeface="Arial Black" panose="020B0A04020102020204" pitchFamily="34" charset="0"/>
            </a:endParaRPr>
          </a:p>
        </p:txBody>
      </p:sp>
      <p:sp>
        <p:nvSpPr>
          <p:cNvPr id="72" name="矩形 71"/>
          <p:cNvSpPr/>
          <p:nvPr/>
        </p:nvSpPr>
        <p:spPr>
          <a:xfrm>
            <a:off x="2047818" y="1796808"/>
            <a:ext cx="496985" cy="406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65000"/>
                  <a:lumOff val="35000"/>
                </a:schemeClr>
              </a:solidFill>
              <a:latin typeface="Arial" panose="020B0604020202020204" pitchFamily="34" charset="0"/>
              <a:ea typeface="微软雅黑" panose="020B0503020204020204" pitchFamily="34" charset="-122"/>
              <a:cs typeface="Arial Black" panose="020B0A04020102020204" pitchFamily="34" charset="0"/>
            </a:endParaRPr>
          </a:p>
        </p:txBody>
      </p:sp>
      <p:sp>
        <p:nvSpPr>
          <p:cNvPr id="73" name="矩形 72"/>
          <p:cNvSpPr/>
          <p:nvPr/>
        </p:nvSpPr>
        <p:spPr>
          <a:xfrm>
            <a:off x="2541506" y="1796808"/>
            <a:ext cx="496985" cy="406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65000"/>
                  <a:lumOff val="35000"/>
                </a:schemeClr>
              </a:solidFill>
              <a:latin typeface="Arial" panose="020B0604020202020204" pitchFamily="34" charset="0"/>
              <a:ea typeface="微软雅黑" panose="020B0503020204020204" pitchFamily="34" charset="-122"/>
              <a:cs typeface="Arial Black" panose="020B0A04020102020204" pitchFamily="34" charset="0"/>
            </a:endParaRPr>
          </a:p>
        </p:txBody>
      </p:sp>
      <p:sp>
        <p:nvSpPr>
          <p:cNvPr id="74" name="矩形 73"/>
          <p:cNvSpPr/>
          <p:nvPr/>
        </p:nvSpPr>
        <p:spPr>
          <a:xfrm>
            <a:off x="3035194" y="1796808"/>
            <a:ext cx="496985" cy="406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65000"/>
                  <a:lumOff val="35000"/>
                </a:schemeClr>
              </a:solidFill>
              <a:latin typeface="Arial" panose="020B0604020202020204" pitchFamily="34" charset="0"/>
              <a:ea typeface="微软雅黑" panose="020B0503020204020204" pitchFamily="34" charset="-122"/>
              <a:cs typeface="Arial Black" panose="020B0A04020102020204" pitchFamily="34" charset="0"/>
            </a:endParaRPr>
          </a:p>
        </p:txBody>
      </p:sp>
      <p:sp>
        <p:nvSpPr>
          <p:cNvPr id="75" name="矩形 74"/>
          <p:cNvSpPr/>
          <p:nvPr/>
        </p:nvSpPr>
        <p:spPr>
          <a:xfrm>
            <a:off x="3528882" y="1796808"/>
            <a:ext cx="496985" cy="406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65000"/>
                  <a:lumOff val="35000"/>
                </a:schemeClr>
              </a:solidFill>
              <a:latin typeface="Arial" panose="020B0604020202020204" pitchFamily="34" charset="0"/>
              <a:ea typeface="微软雅黑" panose="020B0503020204020204" pitchFamily="34" charset="-122"/>
              <a:cs typeface="Arial Black" panose="020B0A04020102020204" pitchFamily="34" charset="0"/>
            </a:endParaRPr>
          </a:p>
        </p:txBody>
      </p:sp>
      <p:sp>
        <p:nvSpPr>
          <p:cNvPr id="76" name="矩形 75"/>
          <p:cNvSpPr/>
          <p:nvPr/>
        </p:nvSpPr>
        <p:spPr>
          <a:xfrm>
            <a:off x="4022570" y="1796808"/>
            <a:ext cx="496985" cy="406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65000"/>
                  <a:lumOff val="35000"/>
                </a:schemeClr>
              </a:solidFill>
              <a:latin typeface="Arial" panose="020B0604020202020204" pitchFamily="34" charset="0"/>
              <a:ea typeface="微软雅黑" panose="020B0503020204020204" pitchFamily="34" charset="-122"/>
              <a:cs typeface="Arial Black" panose="020B0A04020102020204" pitchFamily="34" charset="0"/>
            </a:endParaRPr>
          </a:p>
        </p:txBody>
      </p:sp>
      <p:sp>
        <p:nvSpPr>
          <p:cNvPr id="77" name="矩形 76"/>
          <p:cNvSpPr/>
          <p:nvPr/>
        </p:nvSpPr>
        <p:spPr>
          <a:xfrm>
            <a:off x="4516258" y="1796808"/>
            <a:ext cx="496985" cy="406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65000"/>
                  <a:lumOff val="35000"/>
                </a:schemeClr>
              </a:solidFill>
              <a:latin typeface="Arial" panose="020B0604020202020204" pitchFamily="34" charset="0"/>
              <a:ea typeface="微软雅黑" panose="020B0503020204020204" pitchFamily="34" charset="-122"/>
              <a:cs typeface="Arial Black" panose="020B0A04020102020204" pitchFamily="34" charset="0"/>
            </a:endParaRPr>
          </a:p>
        </p:txBody>
      </p:sp>
      <p:sp>
        <p:nvSpPr>
          <p:cNvPr id="78" name="矩形 77"/>
          <p:cNvSpPr/>
          <p:nvPr/>
        </p:nvSpPr>
        <p:spPr>
          <a:xfrm>
            <a:off x="5009946" y="1796808"/>
            <a:ext cx="496985" cy="406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65000"/>
                  <a:lumOff val="35000"/>
                </a:schemeClr>
              </a:solidFill>
              <a:latin typeface="Arial" panose="020B0604020202020204" pitchFamily="34" charset="0"/>
              <a:ea typeface="微软雅黑" panose="020B0503020204020204" pitchFamily="34" charset="-122"/>
              <a:cs typeface="Arial Black" panose="020B0A04020102020204" pitchFamily="34" charset="0"/>
            </a:endParaRPr>
          </a:p>
        </p:txBody>
      </p:sp>
      <p:sp>
        <p:nvSpPr>
          <p:cNvPr id="3" name="文本框 2"/>
          <p:cNvSpPr txBox="1"/>
          <p:nvPr/>
        </p:nvSpPr>
        <p:spPr>
          <a:xfrm>
            <a:off x="5955058" y="478881"/>
            <a:ext cx="4475877" cy="1010348"/>
          </a:xfrm>
          <a:prstGeom prst="wedgeRoundRectCallout">
            <a:avLst>
              <a:gd name="adj1" fmla="val -63117"/>
              <a:gd name="adj2" fmla="val 96098"/>
              <a:gd name="adj3" fmla="val 16667"/>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2665"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纵横</a:t>
            </a:r>
            <a:r>
              <a:rPr lang="en-US" altLang="zh-CN" sz="2665"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2</a:t>
            </a:r>
            <a:r>
              <a:rPr lang="zh-CN" altLang="en-US" sz="2665"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次 </a:t>
            </a:r>
            <a:r>
              <a:rPr lang="en-US" altLang="zh-CN" sz="2665"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 </a:t>
            </a:r>
            <a:r>
              <a:rPr lang="zh-CN" altLang="en-US" sz="2665"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每个单元分为</a:t>
            </a:r>
            <a:r>
              <a:rPr lang="en-US" altLang="zh-CN" sz="2665"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4</a:t>
            </a:r>
            <a:r>
              <a:rPr lang="zh-CN" altLang="en-US" sz="2665"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份</a:t>
            </a:r>
            <a:endParaRPr lang="en-US" altLang="zh-CN" sz="2665"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algn="ctr"/>
            <a:r>
              <a:rPr lang="zh-CN" altLang="en-US" sz="2665"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每</a:t>
            </a:r>
            <a:r>
              <a:rPr lang="en-US" altLang="zh-CN" sz="2665"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1</a:t>
            </a:r>
            <a:r>
              <a:rPr lang="zh-CN" altLang="en-US" sz="2665"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份都拥有全息</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cstate="screen"/>
          <a:stretch>
            <a:fillRect/>
          </a:stretch>
        </p:blipFill>
        <p:spPr>
          <a:xfrm>
            <a:off x="911425" y="2975292"/>
            <a:ext cx="5392308" cy="2805163"/>
          </a:xfrm>
          <a:prstGeom prst="rect">
            <a:avLst/>
          </a:prstGeom>
          <a:solidFill>
            <a:srgbClr val="FFFFFF">
              <a:shade val="85000"/>
            </a:srgbClr>
          </a:solidFill>
          <a:ln w="190500" cap="sq">
            <a:no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矩形 1"/>
          <p:cNvSpPr/>
          <p:nvPr/>
        </p:nvSpPr>
        <p:spPr>
          <a:xfrm>
            <a:off x="10704512" y="0"/>
            <a:ext cx="1487488" cy="68580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4265"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17" name="矩形 16"/>
          <p:cNvSpPr/>
          <p:nvPr/>
        </p:nvSpPr>
        <p:spPr>
          <a:xfrm>
            <a:off x="911424" y="1124744"/>
            <a:ext cx="8544949" cy="58477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32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整体包含于部分，部分就是整体，较小的整体</a:t>
            </a:r>
            <a:endParaRPr lang="zh-CN" altLang="en-US" sz="3200" dirty="0">
              <a:latin typeface="微软雅黑 Light" panose="020B0502040204020203" pitchFamily="34" charset="-122"/>
              <a:ea typeface="微软雅黑 Light" panose="020B0502040204020203" pitchFamily="34" charset="-122"/>
              <a:cs typeface="Arial Black" panose="020B0A04020102020204" pitchFamily="34" charset="0"/>
            </a:endParaRPr>
          </a:p>
        </p:txBody>
      </p:sp>
      <p:sp>
        <p:nvSpPr>
          <p:cNvPr id="4" name="文本框 3"/>
          <p:cNvSpPr txBox="1"/>
          <p:nvPr/>
        </p:nvSpPr>
        <p:spPr>
          <a:xfrm>
            <a:off x="719403" y="452669"/>
            <a:ext cx="2574744" cy="502766"/>
          </a:xfrm>
          <a:prstGeom prst="rect">
            <a:avLst/>
          </a:prstGeom>
          <a:noFill/>
        </p:spPr>
        <p:txBody>
          <a:bodyPr wrap="none" rtlCol="0">
            <a:spAutoFit/>
          </a:bodyPr>
          <a:lstStyle/>
          <a:p>
            <a:r>
              <a:rPr lang="zh-CN" altLang="en-US" sz="2665"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深刻理解这句话</a:t>
            </a:r>
          </a:p>
        </p:txBody>
      </p:sp>
      <p:sp>
        <p:nvSpPr>
          <p:cNvPr id="6" name="文本框 5"/>
          <p:cNvSpPr txBox="1"/>
          <p:nvPr/>
        </p:nvSpPr>
        <p:spPr>
          <a:xfrm>
            <a:off x="911424" y="1988840"/>
            <a:ext cx="9116598" cy="666786"/>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sz="3735"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 </a:t>
            </a:r>
            <a:r>
              <a:rPr lang="en-US" altLang="zh-CN" sz="3735"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3735"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保</a:t>
            </a:r>
            <a:r>
              <a:rPr lang="zh-CN" altLang="en-US" sz="3735"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a:t>
            </a:r>
            <a:r>
              <a:rPr lang="zh-CN" altLang="en-US" sz="3735"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系统的</a:t>
            </a:r>
            <a:r>
              <a:rPr lang="zh-CN" altLang="en-US" sz="3735"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结构信息 </a:t>
            </a:r>
            <a:r>
              <a:rPr lang="en-US" altLang="zh-CN" sz="3735"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r>
              <a:rPr lang="en-US" altLang="zh-CN" sz="3735"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3735"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全结构信息</a:t>
            </a:r>
          </a:p>
        </p:txBody>
      </p:sp>
      <p:sp>
        <p:nvSpPr>
          <p:cNvPr id="8" name="文本框 7"/>
          <p:cNvSpPr txBox="1"/>
          <p:nvPr/>
        </p:nvSpPr>
        <p:spPr>
          <a:xfrm>
            <a:off x="6672065" y="3095348"/>
            <a:ext cx="3310815" cy="1569660"/>
          </a:xfrm>
          <a:prstGeom prst="rect">
            <a:avLst/>
          </a:prstGeom>
          <a:noFill/>
        </p:spPr>
        <p:txBody>
          <a:bodyPr wrap="square" rtlCol="0">
            <a:spAutoFit/>
          </a:bodyPr>
          <a:lstStyle/>
          <a:p>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像素越大，图像越清晰。降低到一定程度后，图像结构信息被破坏，全息消失，系统失败。</a:t>
            </a:r>
          </a:p>
        </p:txBody>
      </p:sp>
      <p:sp>
        <p:nvSpPr>
          <p:cNvPr id="9" name="文本框 8"/>
          <p:cNvSpPr txBox="1"/>
          <p:nvPr/>
        </p:nvSpPr>
        <p:spPr>
          <a:xfrm>
            <a:off x="815413" y="6002615"/>
            <a:ext cx="5519460" cy="584775"/>
          </a:xfrm>
          <a:prstGeom prst="rect">
            <a:avLst/>
          </a:prstGeom>
          <a:noFill/>
        </p:spPr>
        <p:txBody>
          <a:bodyPr wrap="none" rtlCol="0">
            <a:spAutoFit/>
          </a:bodyPr>
          <a:lstStyle/>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全息有个最小尺度，不可再分</a:t>
            </a:r>
          </a:p>
        </p:txBody>
      </p:sp>
      <p:sp>
        <p:nvSpPr>
          <p:cNvPr id="21" name="文本框 20"/>
          <p:cNvSpPr txBox="1"/>
          <p:nvPr/>
        </p:nvSpPr>
        <p:spPr>
          <a:xfrm>
            <a:off x="6806121" y="4773149"/>
            <a:ext cx="3310815" cy="165186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zh-CN" altLang="en-US" sz="2665"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全息含义至少包含：</a:t>
            </a:r>
            <a:endParaRPr lang="en-US" altLang="zh-CN" sz="2665"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marL="457200" indent="-457200">
              <a:buFont typeface="Wingdings" panose="05000000000000000000" pitchFamily="2" charset="2"/>
              <a:buChar char="p"/>
            </a:pPr>
            <a:r>
              <a:rPr lang="zh-CN" altLang="en-US" sz="2665"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丰富性：</a:t>
            </a:r>
            <a:r>
              <a:rPr lang="zh-CN" altLang="en-US" sz="2135"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信息要全</a:t>
            </a:r>
            <a:endParaRPr lang="en-US" altLang="zh-CN" sz="2665"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marL="457200" indent="-457200">
              <a:buFont typeface="Wingdings" panose="05000000000000000000" pitchFamily="2" charset="2"/>
              <a:buChar char="p"/>
            </a:pPr>
            <a:r>
              <a:rPr lang="zh-CN" altLang="en-US" sz="2665"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完备性：</a:t>
            </a:r>
            <a:r>
              <a:rPr lang="zh-CN" altLang="en-US" sz="2135"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结构信息完整</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04512" y="0"/>
            <a:ext cx="1487488" cy="68580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4265"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pic>
        <p:nvPicPr>
          <p:cNvPr id="5" name="图片 4"/>
          <p:cNvPicPr>
            <a:picLocks noChangeAspect="1"/>
          </p:cNvPicPr>
          <p:nvPr/>
        </p:nvPicPr>
        <p:blipFill rotWithShape="1">
          <a:blip r:embed="rId2" cstate="screen"/>
          <a:srcRect/>
          <a:stretch>
            <a:fillRect/>
          </a:stretch>
        </p:blipFill>
        <p:spPr>
          <a:xfrm>
            <a:off x="4271798" y="260648"/>
            <a:ext cx="6164788" cy="604867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7" name="文本框 46"/>
          <p:cNvSpPr txBox="1"/>
          <p:nvPr/>
        </p:nvSpPr>
        <p:spPr>
          <a:xfrm>
            <a:off x="431371" y="750379"/>
            <a:ext cx="3605474" cy="666786"/>
          </a:xfrm>
          <a:prstGeom prst="rect">
            <a:avLst/>
          </a:prstGeom>
          <a:noFill/>
        </p:spPr>
        <p:txBody>
          <a:bodyPr wrap="none" rtlCol="0">
            <a:spAutoFit/>
          </a:bodyPr>
          <a:lstStyle/>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全息有个</a:t>
            </a:r>
            <a:r>
              <a:rPr lang="zh-CN" altLang="en-US" sz="3735"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尺度</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问题</a:t>
            </a:r>
          </a:p>
        </p:txBody>
      </p:sp>
      <p:sp>
        <p:nvSpPr>
          <p:cNvPr id="48" name="椭圆 47"/>
          <p:cNvSpPr/>
          <p:nvPr/>
        </p:nvSpPr>
        <p:spPr>
          <a:xfrm>
            <a:off x="6644164" y="5733256"/>
            <a:ext cx="864096" cy="86409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rial" panose="020B0604020202020204" pitchFamily="34" charset="0"/>
              <a:ea typeface="方正粗宋简体" panose="03000509000000000000" pitchFamily="65" charset="-122"/>
              <a:cs typeface="Arial Black" panose="020B0A04020102020204" pitchFamily="34" charset="0"/>
            </a:endParaRPr>
          </a:p>
        </p:txBody>
      </p:sp>
      <p:sp>
        <p:nvSpPr>
          <p:cNvPr id="49" name="文本框 48"/>
          <p:cNvSpPr txBox="1"/>
          <p:nvPr/>
        </p:nvSpPr>
        <p:spPr>
          <a:xfrm>
            <a:off x="479293" y="1700809"/>
            <a:ext cx="3744416" cy="3785652"/>
          </a:xfrm>
          <a:prstGeom prst="rect">
            <a:avLst/>
          </a:prstGeom>
          <a:noFill/>
        </p:spPr>
        <p:txBody>
          <a:bodyPr wrap="square" rtlCol="0">
            <a:spAutoFit/>
          </a:bodyPr>
          <a:lstStyle/>
          <a:p>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目标太小，看不清系统细节，也看不到系统结构，全息无法被掌握。</a:t>
            </a:r>
            <a:endParaRPr lang="en-US" altLang="zh-CN" sz="2400" dirty="0">
              <a:latin typeface="方正粗宋简体" panose="03000509000000000000" pitchFamily="65" charset="-122"/>
              <a:ea typeface="方正粗宋简体" panose="03000509000000000000" pitchFamily="65" charset="-122"/>
              <a:cs typeface="Arial Black" panose="020B0A04020102020204" pitchFamily="34" charset="0"/>
            </a:endParaRPr>
          </a:p>
          <a:p>
            <a:endParaRPr lang="en-US" altLang="zh-CN" sz="2400" dirty="0">
              <a:latin typeface="方正粗宋简体" panose="03000509000000000000" pitchFamily="65" charset="-122"/>
              <a:ea typeface="方正粗宋简体" panose="03000509000000000000" pitchFamily="65" charset="-122"/>
              <a:cs typeface="Arial Black" panose="020B0A04020102020204" pitchFamily="34" charset="0"/>
            </a:endParaRPr>
          </a:p>
          <a:p>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目标太大，离得太近，你也看不出是什么，因为无法获得全息。</a:t>
            </a:r>
            <a:endParaRPr lang="en-US" altLang="zh-CN" sz="2400" dirty="0">
              <a:latin typeface="方正粗宋简体" panose="03000509000000000000" pitchFamily="65" charset="-122"/>
              <a:ea typeface="方正粗宋简体" panose="03000509000000000000" pitchFamily="65" charset="-122"/>
              <a:cs typeface="Arial Black" panose="020B0A04020102020204" pitchFamily="34" charset="0"/>
            </a:endParaRPr>
          </a:p>
          <a:p>
            <a:endParaRPr lang="en-US" altLang="zh-CN" sz="2400" dirty="0">
              <a:latin typeface="方正粗宋简体" panose="03000509000000000000" pitchFamily="65" charset="-122"/>
              <a:ea typeface="方正粗宋简体" panose="03000509000000000000" pitchFamily="65" charset="-122"/>
              <a:cs typeface="Arial Black" panose="020B0A04020102020204" pitchFamily="34" charset="0"/>
            </a:endParaRPr>
          </a:p>
          <a:p>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古人不能直接看到地球是个球。</a:t>
            </a:r>
            <a:endParaRPr lang="en-US" altLang="zh-CN" sz="2400" dirty="0">
              <a:latin typeface="方正粗宋简体" panose="03000509000000000000" pitchFamily="65" charset="-122"/>
              <a:ea typeface="方正粗宋简体" panose="03000509000000000000" pitchFamily="65" charset="-122"/>
              <a:cs typeface="Arial Black" panose="020B0A04020102020204" pitchFamily="34" charset="0"/>
            </a:endParaRPr>
          </a:p>
        </p:txBody>
      </p:sp>
      <p:sp>
        <p:nvSpPr>
          <p:cNvPr id="51" name="文本框 50"/>
          <p:cNvSpPr txBox="1"/>
          <p:nvPr/>
        </p:nvSpPr>
        <p:spPr>
          <a:xfrm>
            <a:off x="526345" y="5473822"/>
            <a:ext cx="3999640" cy="830997"/>
          </a:xfrm>
          <a:prstGeom prst="rect">
            <a:avLst/>
          </a:prstGeom>
          <a:noFill/>
        </p:spPr>
        <p:txBody>
          <a:bodyPr wrap="square">
            <a:spAutoFit/>
          </a:bodyPr>
          <a:lstStyle/>
          <a:p>
            <a:r>
              <a:rPr lang="zh-CN" altLang="en-US" sz="2400" dirty="0">
                <a:latin typeface="微软雅黑 Light" panose="020B0502040204020203" pitchFamily="34" charset="-122"/>
                <a:ea typeface="微软雅黑 Light" panose="020B0502040204020203" pitchFamily="34" charset="-122"/>
                <a:cs typeface="Arial Black" panose="020B0A04020102020204" pitchFamily="34" charset="0"/>
              </a:rPr>
              <a:t>当局者迷，旁观者清</a:t>
            </a:r>
            <a:endParaRPr lang="en-US" altLang="zh-CN" sz="2400" dirty="0">
              <a:latin typeface="微软雅黑 Light" panose="020B0502040204020203" pitchFamily="34" charset="-122"/>
              <a:ea typeface="微软雅黑 Light" panose="020B0502040204020203" pitchFamily="34" charset="-122"/>
              <a:cs typeface="Arial Black" panose="020B0A04020102020204" pitchFamily="34" charset="0"/>
            </a:endParaRPr>
          </a:p>
          <a:p>
            <a:r>
              <a:rPr lang="zh-CN" altLang="en-US" sz="2400" dirty="0">
                <a:latin typeface="微软雅黑 Light" panose="020B0502040204020203" pitchFamily="34" charset="-122"/>
                <a:ea typeface="微软雅黑 Light" panose="020B0502040204020203" pitchFamily="34" charset="-122"/>
                <a:cs typeface="Arial Black" panose="020B0A04020102020204" pitchFamily="34" charset="0"/>
              </a:rPr>
              <a:t>跳出三界外，不在五行中</a:t>
            </a:r>
          </a:p>
        </p:txBody>
      </p:sp>
      <p:pic>
        <p:nvPicPr>
          <p:cNvPr id="1028" name="Picture 4"/>
          <p:cNvPicPr>
            <a:picLocks noChangeAspect="1" noChangeArrowheads="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flipH="1">
            <a:off x="6967651" y="5959144"/>
            <a:ext cx="217123" cy="2699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1973</TotalTime>
  <Words>2137</Words>
  <Application>Microsoft Office PowerPoint</Application>
  <PresentationFormat>宽屏</PresentationFormat>
  <Paragraphs>281</Paragraphs>
  <Slides>28</Slides>
  <Notes>5</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28</vt:i4>
      </vt:variant>
    </vt:vector>
  </HeadingPairs>
  <TitlesOfParts>
    <vt:vector size="44" baseType="lpstr">
      <vt:lpstr>方正超粗黑简体</vt:lpstr>
      <vt:lpstr>方正粗宋简体</vt:lpstr>
      <vt:lpstr>幼圆</vt:lpstr>
      <vt:lpstr>宋体</vt:lpstr>
      <vt:lpstr>Arial Black</vt:lpstr>
      <vt:lpstr>Wingdings</vt:lpstr>
      <vt:lpstr>Arial Narrow</vt:lpstr>
      <vt:lpstr>Calibri Light</vt:lpstr>
      <vt:lpstr>微软雅黑</vt:lpstr>
      <vt:lpstr>楷体</vt:lpstr>
      <vt:lpstr>Calibri</vt:lpstr>
      <vt:lpstr>方正大黑简体</vt:lpstr>
      <vt:lpstr>方正兰亭大黑简体</vt:lpstr>
      <vt:lpstr>Arial</vt:lpstr>
      <vt:lpstr>微软雅黑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dc:creator>
  <cp:lastModifiedBy>W</cp:lastModifiedBy>
  <cp:revision>267</cp:revision>
  <dcterms:created xsi:type="dcterms:W3CDTF">2024-12-17T01:06:00Z</dcterms:created>
  <dcterms:modified xsi:type="dcterms:W3CDTF">2025-03-26T04:45:41Z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D39D7CE8894D4F9B9AF5B360CC5C8519</vt:lpwstr>
  </property>
  <property fmtid="{D5CDD505-2E9C-101B-9397-08002B2CF9AE}" pid="3" name="KSOProductBuildVer">
    <vt:lpwstr>2052-11.8.2.10321</vt:lpwstr>
  </property>
</Properties>
</file>